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  <p:sldMasterId id="2147483688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5143500" type="screen16x9"/>
  <p:notesSz cx="6858000" cy="9144000"/>
  <p:embeddedFontLst>
    <p:embeddedFont>
      <p:font typeface="Gill Sans" panose="020B0604020202020204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97166fcd8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3397166fcd8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97166fcd8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3397166fcd8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397166fcd8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3397166fcd8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397166fcd8_0_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3397166fcd8_0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397166fcd8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g3397166fcd8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jp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38.jp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>
            <a:off x="685799" y="361950"/>
            <a:ext cx="77724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ill Sans"/>
              <a:buNone/>
              <a:defRPr sz="3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685800" y="12001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3124200" y="481250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5674" y="1957680"/>
            <a:ext cx="2190275" cy="259527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/>
        </p:nvSpPr>
        <p:spPr>
          <a:xfrm>
            <a:off x="3581400" y="5086350"/>
            <a:ext cx="2094600" cy="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5674" y="1957680"/>
            <a:ext cx="2190275" cy="259527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3581400" y="5086350"/>
            <a:ext cx="2094600" cy="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 Wave">
  <p:cSld name="Title Slide Blue Wav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76550"/>
            <a:ext cx="9143998" cy="231343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685799" y="3600450"/>
            <a:ext cx="77724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ill Sans"/>
              <a:buNone/>
              <a:defRPr sz="3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25318"/>
            <a:ext cx="9143998" cy="2313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 descr="short_wave_powerpoint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051517"/>
            <a:ext cx="9143999" cy="434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13126"/>
            <a:ext cx="9143998" cy="224027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685799" y="3600450"/>
            <a:ext cx="77724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ill Sans"/>
              <a:buNone/>
              <a:defRPr sz="3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13126"/>
            <a:ext cx="9143998" cy="224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Blue wave">
  <p:cSld name="Image Slide Blue wav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05350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 Blue wave">
  <p:cSld name="Team Slide Blue wav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Google Shape;101;p18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0"/>
            <a:ext cx="303006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1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 descr="trout2_powerpoin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914399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0"/>
            <a:ext cx="3030068" cy="51625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57200" y="2343150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57200" y="2800350"/>
            <a:ext cx="25908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1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48862"/>
            <a:ext cx="9143998" cy="131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 descr="trout6_powerpoin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944"/>
            <a:ext cx="9150995" cy="5160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 descr="trout7_powerpoint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9050"/>
            <a:ext cx="914399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37915"/>
            <a:ext cx="9143998" cy="132463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 Green wave" type="obj">
  <p:cSld name="OBJEC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272787" y="1200151"/>
            <a:ext cx="8560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Blue wave">
  <p:cSld name="Text Slide Blue wav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05350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Green wave">
  <p:cSld name="Image Slide Green wav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1" name="Google Shape;161;p23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3" name="Google Shape;16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Header">
  <p:cSld name="5_Section Head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 descr="trout3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9050"/>
            <a:ext cx="914399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9133" y="-19050"/>
            <a:ext cx="303006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17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6019800" y="2343150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2"/>
          </p:nvPr>
        </p:nvSpPr>
        <p:spPr>
          <a:xfrm>
            <a:off x="6019800" y="2800350"/>
            <a:ext cx="25908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209550"/>
            <a:ext cx="1208314" cy="143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 descr="_R5A4367_origin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209550"/>
            <a:ext cx="1208314" cy="143173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1524000" y="285750"/>
            <a:ext cx="3578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Header">
  <p:cSld name="4_Section Head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83" name="Google Shape;18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8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88" name="Google Shape;18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ection Header">
  <p:cSld name="6_Section Head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 descr="trout7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848862"/>
            <a:ext cx="9143998" cy="131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 txBox="1">
            <a:spLocks noGrp="1"/>
          </p:cNvSpPr>
          <p:nvPr>
            <p:ph type="body" idx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Green Wave">
  <p:cSld name="Thank you Green Wave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7064" y="0"/>
            <a:ext cx="486028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457200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99" name="Google Shape;19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9"/>
          <p:cNvSpPr txBox="1">
            <a:spLocks noGrp="1"/>
          </p:cNvSpPr>
          <p:nvPr>
            <p:ph type="body" idx="2"/>
          </p:nvPr>
        </p:nvSpPr>
        <p:spPr>
          <a:xfrm>
            <a:off x="457200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3"/>
          </p:nvPr>
        </p:nvSpPr>
        <p:spPr>
          <a:xfrm>
            <a:off x="457200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4"/>
          </p:nvPr>
        </p:nvSpPr>
        <p:spPr>
          <a:xfrm>
            <a:off x="457200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5"/>
          </p:nvPr>
        </p:nvSpPr>
        <p:spPr>
          <a:xfrm>
            <a:off x="2621281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body" idx="6"/>
          </p:nvPr>
        </p:nvSpPr>
        <p:spPr>
          <a:xfrm>
            <a:off x="2621281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7"/>
          </p:nvPr>
        </p:nvSpPr>
        <p:spPr>
          <a:xfrm>
            <a:off x="2621281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8"/>
          </p:nvPr>
        </p:nvSpPr>
        <p:spPr>
          <a:xfrm>
            <a:off x="2621281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14" name="Google Shape;214;p2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 txBox="1">
            <a:spLocks noGrp="1"/>
          </p:cNvSpPr>
          <p:nvPr>
            <p:ph type="body" idx="9"/>
          </p:nvPr>
        </p:nvSpPr>
        <p:spPr>
          <a:xfrm>
            <a:off x="76200" y="438150"/>
            <a:ext cx="426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body" idx="13"/>
          </p:nvPr>
        </p:nvSpPr>
        <p:spPr>
          <a:xfrm>
            <a:off x="76200" y="971550"/>
            <a:ext cx="4264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17" name="Google Shape;21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9" descr="trout5_powerpoint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44150" y="0"/>
            <a:ext cx="76998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7064" y="0"/>
            <a:ext cx="486028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 Blue wave">
  <p:cSld name="Bullet Slide Blue wav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0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xfrm>
            <a:off x="228600" y="2095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body" idx="1"/>
          </p:nvPr>
        </p:nvSpPr>
        <p:spPr>
          <a:xfrm>
            <a:off x="272787" y="1200151"/>
            <a:ext cx="8560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35" name="Google Shape;235;p30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7" name="Google Shape;23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 Green wave">
  <p:cSld name="Team Slide Green wave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1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46" name="Google Shape;24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1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9" name="Google Shape;249;p31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0" name="Google Shape;250;p31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31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4" name="Google Shape;254;p31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5" name="Google Shape;25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1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8" name="Google Shape;258;p31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Green wave">
  <p:cSld name="Text Slide Green wave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2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64" name="Google Shape;26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67" name="Google Shape;267;p32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8" name="Google Shape;26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am Slide Blue wave">
  <p:cSld name="1_Team Slide Blue wave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3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4" name="Google Shape;274;p33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75" name="Google Shape;27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8" name="Google Shape;278;p33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9" name="Google Shape;279;p33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p33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1" name="Google Shape;281;p33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2" name="Google Shape;282;p33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3" name="Google Shape;283;p3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am Slide Green wave">
  <p:cSld name="1_Team Slide Green wave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4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7" name="Google Shape;287;p34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88" name="Google Shape;28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4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1" name="Google Shape;291;p34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2" name="Google Shape;292;p34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93" name="Google Shape;293;p34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4" name="Google Shape;294;p34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5" name="Google Shape;295;p34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6" name="Google Shape;296;p34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 Blue wave">
  <p:cSld name="1_Text Slide Blue wav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5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84754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5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02" name="Google Shape;302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5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05" name="Google Shape;305;p35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 Green wave">
  <p:cSld name="1_Text Slide Green wave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6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9" name="Google Shape;309;p36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10" name="Google Shape;31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6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13" name="Google Shape;313;p36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Blue wave">
  <p:cSld name="1_Image Slide Blue wave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7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7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8" name="Google Shape;318;p37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19" name="Google Shape;319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7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22" name="Google Shape;322;p37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323" name="Google Shape;323;p37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Green wave">
  <p:cSld name="1_Image Slide Green wave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8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7" name="Google Shape;327;p38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28" name="Google Shape;32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8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31" name="Google Shape;331;p38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332" name="Google Shape;332;p38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ection Header">
  <p:cSld name="8_Section Header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9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36" name="Google Shape;336;p39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ection Header">
  <p:cSld name="9_Section Header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0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40" name="Google Shape;340;p40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ank you Green Wave">
  <p:cSld name="1_Thank you Green Wave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1" descr="trout5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150" y="0"/>
            <a:ext cx="76998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7064" y="0"/>
            <a:ext cx="486028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1"/>
          <p:cNvSpPr txBox="1">
            <a:spLocks noGrp="1"/>
          </p:cNvSpPr>
          <p:nvPr>
            <p:ph type="body" idx="1"/>
          </p:nvPr>
        </p:nvSpPr>
        <p:spPr>
          <a:xfrm>
            <a:off x="457200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46" name="Google Shape;346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1"/>
          <p:cNvSpPr txBox="1">
            <a:spLocks noGrp="1"/>
          </p:cNvSpPr>
          <p:nvPr>
            <p:ph type="body" idx="2"/>
          </p:nvPr>
        </p:nvSpPr>
        <p:spPr>
          <a:xfrm>
            <a:off x="457200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5" name="Google Shape;355;p41"/>
          <p:cNvSpPr txBox="1">
            <a:spLocks noGrp="1"/>
          </p:cNvSpPr>
          <p:nvPr>
            <p:ph type="body" idx="3"/>
          </p:nvPr>
        </p:nvSpPr>
        <p:spPr>
          <a:xfrm>
            <a:off x="457200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6" name="Google Shape;356;p41"/>
          <p:cNvSpPr txBox="1">
            <a:spLocks noGrp="1"/>
          </p:cNvSpPr>
          <p:nvPr>
            <p:ph type="body" idx="4"/>
          </p:nvPr>
        </p:nvSpPr>
        <p:spPr>
          <a:xfrm>
            <a:off x="457200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7" name="Google Shape;357;p41"/>
          <p:cNvSpPr txBox="1">
            <a:spLocks noGrp="1"/>
          </p:cNvSpPr>
          <p:nvPr>
            <p:ph type="body" idx="5"/>
          </p:nvPr>
        </p:nvSpPr>
        <p:spPr>
          <a:xfrm>
            <a:off x="2621281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8" name="Google Shape;358;p41"/>
          <p:cNvSpPr txBox="1">
            <a:spLocks noGrp="1"/>
          </p:cNvSpPr>
          <p:nvPr>
            <p:ph type="body" idx="6"/>
          </p:nvPr>
        </p:nvSpPr>
        <p:spPr>
          <a:xfrm>
            <a:off x="2621281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9" name="Google Shape;359;p41"/>
          <p:cNvSpPr txBox="1">
            <a:spLocks noGrp="1"/>
          </p:cNvSpPr>
          <p:nvPr>
            <p:ph type="body" idx="7"/>
          </p:nvPr>
        </p:nvSpPr>
        <p:spPr>
          <a:xfrm>
            <a:off x="2621281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60" name="Google Shape;360;p41"/>
          <p:cNvSpPr txBox="1">
            <a:spLocks noGrp="1"/>
          </p:cNvSpPr>
          <p:nvPr>
            <p:ph type="body" idx="8"/>
          </p:nvPr>
        </p:nvSpPr>
        <p:spPr>
          <a:xfrm>
            <a:off x="2621281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61" name="Google Shape;361;p4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1"/>
          <p:cNvSpPr txBox="1">
            <a:spLocks noGrp="1"/>
          </p:cNvSpPr>
          <p:nvPr>
            <p:ph type="body" idx="9"/>
          </p:nvPr>
        </p:nvSpPr>
        <p:spPr>
          <a:xfrm>
            <a:off x="76200" y="438150"/>
            <a:ext cx="426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63" name="Google Shape;363;p41"/>
          <p:cNvSpPr txBox="1">
            <a:spLocks noGrp="1"/>
          </p:cNvSpPr>
          <p:nvPr>
            <p:ph type="body" idx="13"/>
          </p:nvPr>
        </p:nvSpPr>
        <p:spPr>
          <a:xfrm>
            <a:off x="76200" y="971550"/>
            <a:ext cx="4264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.org/headwate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2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" sz="4600"/>
              <a:t>Lesson 4.2</a:t>
            </a:r>
            <a:endParaRPr sz="4600"/>
          </a:p>
        </p:txBody>
      </p:sp>
      <p:sp>
        <p:nvSpPr>
          <p:cNvPr id="369" name="Google Shape;369;p42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" sz="3000"/>
              <a:t>Understanding Invasive Species</a:t>
            </a:r>
            <a:endParaRPr sz="3000"/>
          </a:p>
        </p:txBody>
      </p:sp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A09FD85B-ACEB-CE20-EAEF-FD8E1A96CCD7}"/>
              </a:ext>
            </a:extLst>
          </p:cNvPr>
          <p:cNvSpPr txBox="1">
            <a:spLocks/>
          </p:cNvSpPr>
          <p:nvPr/>
        </p:nvSpPr>
        <p:spPr>
          <a:xfrm>
            <a:off x="152400" y="4554958"/>
            <a:ext cx="7793026" cy="39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00" u="sng" dirty="0">
                <a:solidFill>
                  <a:schemeClr val="bg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br>
              <a:rPr lang="en-US" sz="1000" u="sng" dirty="0">
                <a:solidFill>
                  <a:schemeClr val="bg1"/>
                </a:solidFill>
                <a:latin typeface="+mj-lt"/>
              </a:rPr>
            </a:br>
            <a:r>
              <a:rPr lang="en-US" sz="1000" dirty="0">
                <a:solidFill>
                  <a:schemeClr val="bg1"/>
                </a:solidFill>
                <a:effectLst/>
                <a:latin typeface="+mj-lt"/>
                <a:ea typeface="Gill Sans" panose="020B0604020202020204" charset="0"/>
                <a:cs typeface="Gill Sans" panose="020B0604020202020204" charset="0"/>
              </a:rPr>
              <a:t>© 2025 Trout Unlimited.  Any use of the text or images this document contains without permission of 2025 Trout Unlimited is prohibited.</a:t>
            </a:r>
            <a:endParaRPr lang="en-US" sz="1000" dirty="0">
              <a:solidFill>
                <a:schemeClr val="bg1"/>
              </a:solidFill>
              <a:effectLst/>
              <a:latin typeface="+mj-lt"/>
              <a:ea typeface="Arial" panose="020B0604020202020204" pitchFamily="34" charset="0"/>
            </a:endParaRPr>
          </a:p>
          <a:p>
            <a:endParaRPr lang="en-US" u="sng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Invasive species</a:t>
            </a:r>
            <a:endParaRPr/>
          </a:p>
        </p:txBody>
      </p:sp>
      <p:sp>
        <p:nvSpPr>
          <p:cNvPr id="375" name="Google Shape;375;p43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6721500" cy="3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000000"/>
                </a:solidFill>
              </a:rPr>
              <a:t>An </a:t>
            </a:r>
            <a:r>
              <a:rPr lang="en" sz="2200" b="1">
                <a:solidFill>
                  <a:srgbClr val="000000"/>
                </a:solidFill>
              </a:rPr>
              <a:t>invasive species</a:t>
            </a:r>
            <a:r>
              <a:rPr lang="en" sz="2200">
                <a:solidFill>
                  <a:srgbClr val="000000"/>
                </a:solidFill>
              </a:rPr>
              <a:t> is a species that is introduced to an ecosystem outside its natural range that becomes established and outcompetes native species.  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Invasive species might be introduced 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○"/>
            </a:pPr>
            <a:r>
              <a:rPr lang="en" sz="2200">
                <a:solidFill>
                  <a:srgbClr val="000000"/>
                </a:solidFill>
              </a:rPr>
              <a:t>on purpose, like brook trout introduced into streams in the western United States for sport fishing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○"/>
            </a:pPr>
            <a:r>
              <a:rPr lang="en" sz="2200">
                <a:solidFill>
                  <a:srgbClr val="000000"/>
                </a:solidFill>
              </a:rPr>
              <a:t>by accident, like the algae didymo which spread on the wet felt soles of waders of anglers travelling from one river system to another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77" name="Google Shape;377;p4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78" name="Google Shape;37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0475" y="1581150"/>
            <a:ext cx="1844926" cy="2263877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43"/>
          <p:cNvSpPr txBox="1"/>
          <p:nvPr/>
        </p:nvSpPr>
        <p:spPr>
          <a:xfrm>
            <a:off x="7037100" y="3847900"/>
            <a:ext cx="1954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ill Sans"/>
                <a:ea typeface="Gill Sans"/>
                <a:cs typeface="Gill Sans"/>
                <a:sym typeface="Gill Sans"/>
              </a:rPr>
              <a:t>© 2014 Josh Duplechian, Trout Unlimited</a:t>
            </a:r>
            <a:endParaRPr sz="8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BD1F530C-7B0A-251D-95A2-F9C1BFDDB07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4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Outcompeting native species</a:t>
            </a:r>
            <a:endParaRPr/>
          </a:p>
        </p:txBody>
      </p:sp>
      <p:sp>
        <p:nvSpPr>
          <p:cNvPr id="385" name="Google Shape;385;p44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6862500" cy="3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Invasive species can outcompete native species in a new ecosystem for a number of different reasons, including: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They are free from natural predators or diseases that control their population in their original range.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They often have rapid reproduction and growth rates.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They can access new types of food sources (often because they eat a wider range of foods than native species).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They can introduce new pathogens/diseases that can harm native species.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387" name="Google Shape;387;p44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88" name="Google Shape;38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5275" y="1200150"/>
            <a:ext cx="1703925" cy="2981869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4"/>
          <p:cNvSpPr txBox="1"/>
          <p:nvPr/>
        </p:nvSpPr>
        <p:spPr>
          <a:xfrm>
            <a:off x="6960900" y="4152700"/>
            <a:ext cx="1954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ill Sans"/>
                <a:ea typeface="Gill Sans"/>
                <a:cs typeface="Gill Sans"/>
                <a:sym typeface="Gill Sans"/>
              </a:rPr>
              <a:t>© 2014 Josh Duplechian, Trout Unlimited</a:t>
            </a:r>
            <a:endParaRPr sz="8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10F91423-11D1-5B9B-4ADE-DE95820E920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5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Effects on ecosystems</a:t>
            </a:r>
            <a:endParaRPr/>
          </a:p>
        </p:txBody>
      </p:sp>
      <p:sp>
        <p:nvSpPr>
          <p:cNvPr id="395" name="Google Shape;395;p45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6679500" cy="3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Invasive species can cause many harmful effects in a new ecosystem, including:</a:t>
            </a:r>
            <a:endParaRPr sz="2200">
              <a:solidFill>
                <a:srgbClr val="000000"/>
              </a:solidFill>
            </a:endParaRPr>
          </a:p>
          <a:p>
            <a:pPr marL="457200" lvl="0" indent="-357822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Reducing native species  through competition or predation.</a:t>
            </a:r>
            <a:endParaRPr sz="2200">
              <a:solidFill>
                <a:srgbClr val="000000"/>
              </a:solidFill>
            </a:endParaRPr>
          </a:p>
          <a:p>
            <a:pPr marL="457200" lvl="0" indent="-357822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Can lead to loss of biodiversity.</a:t>
            </a:r>
            <a:endParaRPr sz="2200">
              <a:solidFill>
                <a:srgbClr val="000000"/>
              </a:solidFill>
            </a:endParaRPr>
          </a:p>
          <a:p>
            <a:pPr marL="457200" lvl="0" indent="-357822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Can alter the habitat.</a:t>
            </a:r>
            <a:endParaRPr sz="2200">
              <a:solidFill>
                <a:srgbClr val="000000"/>
              </a:solidFill>
            </a:endParaRPr>
          </a:p>
          <a:p>
            <a:pPr marL="457200" lvl="0" indent="-357822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If closely related to native species, invasive species can change the genetic diversity by hybridizing with native species.</a:t>
            </a:r>
            <a:endParaRPr sz="2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This can have negative economic effects if populations of native species with economic value are reduced.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397" name="Google Shape;397;p45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398" name="Google Shape;39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2875" y="1123950"/>
            <a:ext cx="1839021" cy="303937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5"/>
          <p:cNvSpPr txBox="1"/>
          <p:nvPr/>
        </p:nvSpPr>
        <p:spPr>
          <a:xfrm>
            <a:off x="6960900" y="4152700"/>
            <a:ext cx="1954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ill Sans"/>
                <a:ea typeface="Gill Sans"/>
                <a:cs typeface="Gill Sans"/>
                <a:sym typeface="Gill Sans"/>
              </a:rPr>
              <a:t>© 2014 Josh Duplechian, Trout Unlimited</a:t>
            </a:r>
            <a:endParaRPr sz="8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599203B8-7ADD-6FA9-CD2B-9E0F7320FEC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6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Techniques to control invasives</a:t>
            </a:r>
            <a:endParaRPr/>
          </a:p>
        </p:txBody>
      </p:sp>
      <p:sp>
        <p:nvSpPr>
          <p:cNvPr id="405" name="Google Shape;405;p46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6700500" cy="3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Some methods of control, or </a:t>
            </a:r>
            <a:r>
              <a:rPr lang="en" sz="2200" b="1">
                <a:solidFill>
                  <a:srgbClr val="000000"/>
                </a:solidFill>
              </a:rPr>
              <a:t>mitigation strategies</a:t>
            </a:r>
            <a:r>
              <a:rPr lang="en" sz="2200">
                <a:solidFill>
                  <a:srgbClr val="000000"/>
                </a:solidFill>
              </a:rPr>
              <a:t>, of invasive species include: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Direct trapping or removal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Poisoning or sterilizing with chemicals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</a:rPr>
              <a:t>Biological control by introducing a predator or parasite specific to the species from its native habitat</a:t>
            </a:r>
            <a:endParaRPr sz="2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All these control methods have potential disadvantages including cost, possible ineffectiveness, and the chance of affecting other species in unforeseen ways.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46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408" name="Google Shape;40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1775" y="1630075"/>
            <a:ext cx="1865925" cy="223414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46"/>
          <p:cNvSpPr txBox="1"/>
          <p:nvPr/>
        </p:nvSpPr>
        <p:spPr>
          <a:xfrm>
            <a:off x="7037100" y="3847900"/>
            <a:ext cx="1954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Gill Sans"/>
                <a:ea typeface="Gill Sans"/>
                <a:cs typeface="Gill Sans"/>
                <a:sym typeface="Gill Sans"/>
              </a:rPr>
              <a:t>© 2023 Josh Duplechian, Trout Unlimited</a:t>
            </a:r>
            <a:endParaRPr sz="8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3E41BE8D-A89B-9182-8F6F-049C51893AB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_TU">
  <a:themeElements>
    <a:clrScheme name="TROUT unlimited">
      <a:dk1>
        <a:srgbClr val="3FAF49"/>
      </a:dk1>
      <a:lt1>
        <a:srgbClr val="FFFFFF"/>
      </a:lt1>
      <a:dk2>
        <a:srgbClr val="003D78"/>
      </a:dk2>
      <a:lt2>
        <a:srgbClr val="FFFFFF"/>
      </a:lt2>
      <a:accent1>
        <a:srgbClr val="3FAF49"/>
      </a:accent1>
      <a:accent2>
        <a:srgbClr val="003D78"/>
      </a:accent2>
      <a:accent3>
        <a:srgbClr val="A6A6A6"/>
      </a:accent3>
      <a:accent4>
        <a:srgbClr val="D8D8D8"/>
      </a:accent4>
      <a:accent5>
        <a:srgbClr val="A2DB6C"/>
      </a:accent5>
      <a:accent6>
        <a:srgbClr val="5DBAFF"/>
      </a:accent6>
      <a:hlink>
        <a:srgbClr val="003D78"/>
      </a:hlink>
      <a:folHlink>
        <a:srgbClr val="A6A6A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On-screen Show (16:9)</PresentationFormat>
  <Paragraphs>39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Gill Sans</vt:lpstr>
      <vt:lpstr>Calibri</vt:lpstr>
      <vt:lpstr>Simple Light</vt:lpstr>
      <vt:lpstr>Theme2_TU</vt:lpstr>
      <vt:lpstr>PowerPoint Presentation</vt:lpstr>
      <vt:lpstr>Invasive species</vt:lpstr>
      <vt:lpstr>Outcompeting native species</vt:lpstr>
      <vt:lpstr>Effects on ecosystems</vt:lpstr>
      <vt:lpstr>Techniques to control invasives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Cecily Nordstrom</cp:lastModifiedBy>
  <cp:revision>1</cp:revision>
  <dcterms:modified xsi:type="dcterms:W3CDTF">2025-04-04T20:50:03Z</dcterms:modified>
</cp:coreProperties>
</file>