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  <p:sldMasterId id="2147483688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embeddedFontLst>
    <p:embeddedFont>
      <p:font typeface="Gill Sans" panose="020B0604020202020204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98213d5e3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3398213d5e3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398213d5e3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g3398213d5e3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25385b9d2e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62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g325385b9d2e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25385b9d2e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62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g325385b9d2e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25385b9d2e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62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g325385b9d2e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25385b9d2e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62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g325385b9d2e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25385b9d2e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62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g325385b9d2e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jp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38.jp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4"/>
          <p:cNvSpPr txBox="1">
            <a:spLocks noGrp="1"/>
          </p:cNvSpPr>
          <p:nvPr>
            <p:ph type="ctrTitle"/>
          </p:nvPr>
        </p:nvSpPr>
        <p:spPr>
          <a:xfrm>
            <a:off x="685799" y="361950"/>
            <a:ext cx="77724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ill Sans"/>
              <a:buNone/>
              <a:defRPr sz="3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685800" y="1200150"/>
            <a:ext cx="77724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>
              <a:spcBef>
                <a:spcPts val="560"/>
              </a:spcBef>
              <a:spcAft>
                <a:spcPts val="0"/>
              </a:spcAft>
              <a:buClr>
                <a:srgbClr val="90C79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>
              <a:spcBef>
                <a:spcPts val="480"/>
              </a:spcBef>
              <a:spcAft>
                <a:spcPts val="0"/>
              </a:spcAft>
              <a:buClr>
                <a:srgbClr val="90C79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3124200" y="4812506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5674" y="1957680"/>
            <a:ext cx="2190275" cy="259527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/>
          <p:nvPr/>
        </p:nvSpPr>
        <p:spPr>
          <a:xfrm>
            <a:off x="3581400" y="5086350"/>
            <a:ext cx="2094600" cy="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5674" y="1957680"/>
            <a:ext cx="2190275" cy="259527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3581400" y="5086350"/>
            <a:ext cx="2094600" cy="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ue Wave">
  <p:cSld name="Title Slide Blue Wav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76550"/>
            <a:ext cx="9143998" cy="231343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>
            <a:spLocks noGrp="1"/>
          </p:cNvSpPr>
          <p:nvPr>
            <p:ph type="ctrTitle"/>
          </p:nvPr>
        </p:nvSpPr>
        <p:spPr>
          <a:xfrm>
            <a:off x="685799" y="3600450"/>
            <a:ext cx="77724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ill Sans"/>
              <a:buNone/>
              <a:defRPr sz="3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>
              <a:spcBef>
                <a:spcPts val="560"/>
              </a:spcBef>
              <a:spcAft>
                <a:spcPts val="0"/>
              </a:spcAft>
              <a:buClr>
                <a:srgbClr val="90C79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>
              <a:spcBef>
                <a:spcPts val="480"/>
              </a:spcBef>
              <a:spcAft>
                <a:spcPts val="0"/>
              </a:spcAft>
              <a:buClr>
                <a:srgbClr val="90C79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25318"/>
            <a:ext cx="9143998" cy="2313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 descr="short_wave_powerpoint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051517"/>
            <a:ext cx="9143999" cy="434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13126"/>
            <a:ext cx="9143998" cy="224027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>
            <a:spLocks noGrp="1"/>
          </p:cNvSpPr>
          <p:nvPr>
            <p:ph type="ctrTitle"/>
          </p:nvPr>
        </p:nvSpPr>
        <p:spPr>
          <a:xfrm>
            <a:off x="685799" y="3600450"/>
            <a:ext cx="77724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ill Sans"/>
              <a:buNone/>
              <a:defRPr sz="3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>
              <a:spcBef>
                <a:spcPts val="560"/>
              </a:spcBef>
              <a:spcAft>
                <a:spcPts val="0"/>
              </a:spcAft>
              <a:buClr>
                <a:srgbClr val="90C79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>
              <a:spcBef>
                <a:spcPts val="480"/>
              </a:spcBef>
              <a:spcAft>
                <a:spcPts val="0"/>
              </a:spcAft>
              <a:buClr>
                <a:srgbClr val="90C79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>
              <a:spcBef>
                <a:spcPts val="400"/>
              </a:spcBef>
              <a:spcAft>
                <a:spcPts val="0"/>
              </a:spcAft>
              <a:buClr>
                <a:srgbClr val="90C79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C79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13126"/>
            <a:ext cx="9143998" cy="224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85750"/>
            <a:ext cx="2194563" cy="2633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Blue wave">
  <p:cSld name="Image Slide Blue wav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05350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 Blue wave">
  <p:cSld name="Team Slide Blue wav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1" name="Google Shape;101;p18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0"/>
            <a:ext cx="303006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157" y="352802"/>
            <a:ext cx="1615443" cy="191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 descr="trout2_powerpoint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914399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0"/>
            <a:ext cx="3030068" cy="51625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457200" y="2343150"/>
            <a:ext cx="259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457200" y="2800350"/>
            <a:ext cx="25908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157" y="352802"/>
            <a:ext cx="1615443" cy="1914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48862"/>
            <a:ext cx="9143998" cy="131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621" y="3902828"/>
            <a:ext cx="1068779" cy="126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 descr="trout6_powerpoint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944"/>
            <a:ext cx="9150995" cy="5160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 descr="trout7_powerpoint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19050"/>
            <a:ext cx="914399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37915"/>
            <a:ext cx="9143998" cy="132463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621" y="3902828"/>
            <a:ext cx="1068779" cy="126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 Green wave" type="obj">
  <p:cSld name="OBJEC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272787" y="1200151"/>
            <a:ext cx="8560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Blue wave">
  <p:cSld name="Text Slide Blue wav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05350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1" name="Google Shape;15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Green wave">
  <p:cSld name="Image Slide Green wav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1" name="Google Shape;161;p23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23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3" name="Google Shape;16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ection Header">
  <p:cSld name="5_Section Header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4" descr="trout3_powerpoi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9050"/>
            <a:ext cx="914399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9133" y="-19050"/>
            <a:ext cx="303006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1757" y="352802"/>
            <a:ext cx="1615443" cy="191414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>
            <a:spLocks noGrp="1"/>
          </p:cNvSpPr>
          <p:nvPr>
            <p:ph type="body" idx="1"/>
          </p:nvPr>
        </p:nvSpPr>
        <p:spPr>
          <a:xfrm>
            <a:off x="6019800" y="2343150"/>
            <a:ext cx="259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2"/>
          </p:nvPr>
        </p:nvSpPr>
        <p:spPr>
          <a:xfrm>
            <a:off x="6019800" y="2800350"/>
            <a:ext cx="25908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209550"/>
            <a:ext cx="1208314" cy="143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 descr="_R5A4367_origina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1" y="209550"/>
            <a:ext cx="1208314" cy="143173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1524000" y="285750"/>
            <a:ext cx="3578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ection Header">
  <p:cSld name="4_Section Head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1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6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83" name="Google Shape;18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1" y="0"/>
            <a:ext cx="913588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7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88" name="Google Shape;18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ection Header">
  <p:cSld name="6_Section Head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8" descr="trout7_powerpoi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8" cy="516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848862"/>
            <a:ext cx="9143998" cy="131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6621" y="3902828"/>
            <a:ext cx="1068779" cy="126640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8"/>
          <p:cNvSpPr txBox="1">
            <a:spLocks noGrp="1"/>
          </p:cNvSpPr>
          <p:nvPr>
            <p:ph type="body" idx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Green Wave">
  <p:cSld name="Thank you Green Wave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4403" y="0"/>
            <a:ext cx="588959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7064" y="0"/>
            <a:ext cx="486028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9"/>
          <p:cNvSpPr txBox="1">
            <a:spLocks noGrp="1"/>
          </p:cNvSpPr>
          <p:nvPr>
            <p:ph type="body" idx="1"/>
          </p:nvPr>
        </p:nvSpPr>
        <p:spPr>
          <a:xfrm>
            <a:off x="457200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199" name="Google Shape;19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8859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4800" y="24955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00" y="28003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86002" y="188595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6002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86001" y="25260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86000" y="2830830"/>
            <a:ext cx="274321" cy="27432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9"/>
          <p:cNvSpPr txBox="1">
            <a:spLocks noGrp="1"/>
          </p:cNvSpPr>
          <p:nvPr>
            <p:ph type="body" idx="2"/>
          </p:nvPr>
        </p:nvSpPr>
        <p:spPr>
          <a:xfrm>
            <a:off x="457200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body" idx="3"/>
          </p:nvPr>
        </p:nvSpPr>
        <p:spPr>
          <a:xfrm>
            <a:off x="457200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09" name="Google Shape;209;p29"/>
          <p:cNvSpPr txBox="1">
            <a:spLocks noGrp="1"/>
          </p:cNvSpPr>
          <p:nvPr>
            <p:ph type="body" idx="4"/>
          </p:nvPr>
        </p:nvSpPr>
        <p:spPr>
          <a:xfrm>
            <a:off x="457200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0" name="Google Shape;210;p29"/>
          <p:cNvSpPr txBox="1">
            <a:spLocks noGrp="1"/>
          </p:cNvSpPr>
          <p:nvPr>
            <p:ph type="body" idx="5"/>
          </p:nvPr>
        </p:nvSpPr>
        <p:spPr>
          <a:xfrm>
            <a:off x="2621281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body" idx="6"/>
          </p:nvPr>
        </p:nvSpPr>
        <p:spPr>
          <a:xfrm>
            <a:off x="2621281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body" idx="7"/>
          </p:nvPr>
        </p:nvSpPr>
        <p:spPr>
          <a:xfrm>
            <a:off x="2621281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body" idx="8"/>
          </p:nvPr>
        </p:nvSpPr>
        <p:spPr>
          <a:xfrm>
            <a:off x="2621281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14" name="Google Shape;214;p2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09106" y="3333376"/>
            <a:ext cx="1286494" cy="152437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9"/>
          <p:cNvSpPr txBox="1">
            <a:spLocks noGrp="1"/>
          </p:cNvSpPr>
          <p:nvPr>
            <p:ph type="body" idx="9"/>
          </p:nvPr>
        </p:nvSpPr>
        <p:spPr>
          <a:xfrm>
            <a:off x="76200" y="438150"/>
            <a:ext cx="426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body" idx="13"/>
          </p:nvPr>
        </p:nvSpPr>
        <p:spPr>
          <a:xfrm>
            <a:off x="76200" y="971550"/>
            <a:ext cx="4264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17" name="Google Shape;21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4403" y="0"/>
            <a:ext cx="588959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9" descr="trout5_powerpoint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444150" y="0"/>
            <a:ext cx="76998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7064" y="0"/>
            <a:ext cx="486028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8859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4800" y="24955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00" y="28003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86002" y="188595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6002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86001" y="25260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86000" y="28308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09106" y="3333376"/>
            <a:ext cx="1286494" cy="152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 Blue wave">
  <p:cSld name="Bullet Slide Blue wave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0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0"/>
          <p:cNvSpPr txBox="1">
            <a:spLocks noGrp="1"/>
          </p:cNvSpPr>
          <p:nvPr>
            <p:ph type="title"/>
          </p:nvPr>
        </p:nvSpPr>
        <p:spPr>
          <a:xfrm>
            <a:off x="228600" y="2095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4" name="Google Shape;234;p30"/>
          <p:cNvSpPr txBox="1">
            <a:spLocks noGrp="1"/>
          </p:cNvSpPr>
          <p:nvPr>
            <p:ph type="body" idx="1"/>
          </p:nvPr>
        </p:nvSpPr>
        <p:spPr>
          <a:xfrm>
            <a:off x="272787" y="1200151"/>
            <a:ext cx="8560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35" name="Google Shape;235;p30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7" name="Google Shape;23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Slide Green wave">
  <p:cSld name="Team Slide Green wave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1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46" name="Google Shape;24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1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9" name="Google Shape;249;p31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0" name="Google Shape;250;p31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251" name="Google Shape;251;p31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2" name="Google Shape;252;p31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3" name="Google Shape;253;p31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54" name="Google Shape;254;p31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5" name="Google Shape;25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1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8" name="Google Shape;258;p31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Green wave">
  <p:cSld name="Text Slide Green wave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2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3" name="Google Shape;263;p32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64" name="Google Shape;26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2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67" name="Google Shape;267;p32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8" name="Google Shape;26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am Slide Blue wave">
  <p:cSld name="1_Team Slide Blue wave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3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3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4" name="Google Shape;274;p33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75" name="Google Shape;275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3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8" name="Google Shape;278;p33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9" name="Google Shape;279;p33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280" name="Google Shape;280;p33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81" name="Google Shape;281;p33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82" name="Google Shape;282;p33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83" name="Google Shape;283;p33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am Slide Green wave">
  <p:cSld name="1_Team Slide Green wave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4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7" name="Google Shape;287;p34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288" name="Google Shape;28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4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1" name="Google Shape;291;p34"/>
          <p:cNvSpPr/>
          <p:nvPr/>
        </p:nvSpPr>
        <p:spPr>
          <a:xfrm>
            <a:off x="2545080" y="1809750"/>
            <a:ext cx="456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2" name="Google Shape;292;p34"/>
          <p:cNvSpPr>
            <a:spLocks noGrp="1"/>
          </p:cNvSpPr>
          <p:nvPr>
            <p:ph type="pic" idx="2"/>
          </p:nvPr>
        </p:nvSpPr>
        <p:spPr>
          <a:xfrm>
            <a:off x="381000" y="1809750"/>
            <a:ext cx="2163900" cy="1905000"/>
          </a:xfrm>
          <a:prstGeom prst="rect">
            <a:avLst/>
          </a:prstGeom>
          <a:noFill/>
          <a:ln>
            <a:noFill/>
          </a:ln>
        </p:spPr>
      </p:sp>
      <p:sp>
        <p:nvSpPr>
          <p:cNvPr id="293" name="Google Shape;293;p34"/>
          <p:cNvSpPr txBox="1">
            <a:spLocks noGrp="1"/>
          </p:cNvSpPr>
          <p:nvPr>
            <p:ph type="body" idx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4" name="Google Shape;294;p34"/>
          <p:cNvSpPr txBox="1">
            <a:spLocks noGrp="1"/>
          </p:cNvSpPr>
          <p:nvPr>
            <p:ph type="body" idx="3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5" name="Google Shape;295;p34"/>
          <p:cNvSpPr txBox="1">
            <a:spLocks noGrp="1"/>
          </p:cNvSpPr>
          <p:nvPr>
            <p:ph type="body" idx="4"/>
          </p:nvPr>
        </p:nvSpPr>
        <p:spPr>
          <a:xfrm>
            <a:off x="5788152" y="1885950"/>
            <a:ext cx="3045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6" name="Google Shape;296;p34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Slide Blue wave">
  <p:cSld name="1_Text Slide Blue wave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5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84754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5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1" name="Google Shape;301;p35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02" name="Google Shape;302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5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05" name="Google Shape;305;p35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Slide Green wave">
  <p:cSld name="1_Text Slide Green wave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6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9" name="Google Shape;309;p36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10" name="Google Shape;31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6"/>
          <p:cNvSpPr txBox="1">
            <a:spLocks noGrp="1"/>
          </p:cNvSpPr>
          <p:nvPr>
            <p:ph type="body" idx="1"/>
          </p:nvPr>
        </p:nvSpPr>
        <p:spPr>
          <a:xfrm>
            <a:off x="272787" y="971550"/>
            <a:ext cx="85602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60"/>
              </a:spcBef>
              <a:spcAft>
                <a:spcPts val="0"/>
              </a:spcAft>
              <a:buClr>
                <a:srgbClr val="53535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13" name="Google Shape;313;p36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Slide Blue wave">
  <p:cSld name="1_Image Slide Blue wave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562094"/>
            <a:ext cx="9143998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7" descr="short_wave_powerpoint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51717"/>
            <a:ext cx="9143999" cy="434633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7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8" name="Google Shape;318;p37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19" name="Google Shape;319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7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22" name="Google Shape;322;p37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323" name="Google Shape;323;p37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Slide Green wave">
  <p:cSld name="1_Image Slide Green wave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29151"/>
            <a:ext cx="9144001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8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ill Sans"/>
              <a:buNone/>
              <a:defRPr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7" name="Google Shape;327;p38"/>
          <p:cNvSpPr txBox="1">
            <a:spLocks noGrp="1"/>
          </p:cNvSpPr>
          <p:nvPr>
            <p:ph type="ftr" idx="11"/>
          </p:nvPr>
        </p:nvSpPr>
        <p:spPr>
          <a:xfrm>
            <a:off x="457200" y="485775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28" name="Google Shape;32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787" y="715518"/>
            <a:ext cx="8598423" cy="10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-19050"/>
            <a:ext cx="755906" cy="76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8"/>
          <p:cNvSpPr txBox="1">
            <a:spLocks noGrp="1"/>
          </p:cNvSpPr>
          <p:nvPr>
            <p:ph type="body" idx="1"/>
          </p:nvPr>
        </p:nvSpPr>
        <p:spPr>
          <a:xfrm>
            <a:off x="272787" y="3714750"/>
            <a:ext cx="8560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32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rgbClr val="53535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31" name="Google Shape;331;p38"/>
          <p:cNvSpPr>
            <a:spLocks noGrp="1"/>
          </p:cNvSpPr>
          <p:nvPr>
            <p:ph type="pic" idx="2"/>
          </p:nvPr>
        </p:nvSpPr>
        <p:spPr>
          <a:xfrm>
            <a:off x="0" y="1123950"/>
            <a:ext cx="9144000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332" name="Google Shape;332;p38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ection Header">
  <p:cSld name="8_Section Header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0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9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36" name="Google Shape;336;p39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ection Header">
  <p:cSld name="9_Section Header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1" y="0"/>
            <a:ext cx="913588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0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40" name="Google Shape;340;p40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hank you Green Wave">
  <p:cSld name="1_Thank you Green Wave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4403" y="0"/>
            <a:ext cx="588959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1" descr="trout5_powerpoi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150" y="0"/>
            <a:ext cx="76998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7064" y="0"/>
            <a:ext cx="486028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1"/>
          <p:cNvSpPr txBox="1">
            <a:spLocks noGrp="1"/>
          </p:cNvSpPr>
          <p:nvPr>
            <p:ph type="body" idx="1"/>
          </p:nvPr>
        </p:nvSpPr>
        <p:spPr>
          <a:xfrm>
            <a:off x="457200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46" name="Google Shape;346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18859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00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4800" y="24955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2400" y="28003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86002" y="188595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86002" y="2190751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86001" y="2526030"/>
            <a:ext cx="274321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286000" y="2830830"/>
            <a:ext cx="274321" cy="274321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1"/>
          <p:cNvSpPr txBox="1">
            <a:spLocks noGrp="1"/>
          </p:cNvSpPr>
          <p:nvPr>
            <p:ph type="body" idx="2"/>
          </p:nvPr>
        </p:nvSpPr>
        <p:spPr>
          <a:xfrm>
            <a:off x="457200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5" name="Google Shape;355;p41"/>
          <p:cNvSpPr txBox="1">
            <a:spLocks noGrp="1"/>
          </p:cNvSpPr>
          <p:nvPr>
            <p:ph type="body" idx="3"/>
          </p:nvPr>
        </p:nvSpPr>
        <p:spPr>
          <a:xfrm>
            <a:off x="457200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6" name="Google Shape;356;p41"/>
          <p:cNvSpPr txBox="1">
            <a:spLocks noGrp="1"/>
          </p:cNvSpPr>
          <p:nvPr>
            <p:ph type="body" idx="4"/>
          </p:nvPr>
        </p:nvSpPr>
        <p:spPr>
          <a:xfrm>
            <a:off x="457200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7" name="Google Shape;357;p41"/>
          <p:cNvSpPr txBox="1">
            <a:spLocks noGrp="1"/>
          </p:cNvSpPr>
          <p:nvPr>
            <p:ph type="body" idx="5"/>
          </p:nvPr>
        </p:nvSpPr>
        <p:spPr>
          <a:xfrm>
            <a:off x="2621281" y="18859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8" name="Google Shape;358;p41"/>
          <p:cNvSpPr txBox="1">
            <a:spLocks noGrp="1"/>
          </p:cNvSpPr>
          <p:nvPr>
            <p:ph type="body" idx="6"/>
          </p:nvPr>
        </p:nvSpPr>
        <p:spPr>
          <a:xfrm>
            <a:off x="2621281" y="21907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9" name="Google Shape;359;p41"/>
          <p:cNvSpPr txBox="1">
            <a:spLocks noGrp="1"/>
          </p:cNvSpPr>
          <p:nvPr>
            <p:ph type="body" idx="7"/>
          </p:nvPr>
        </p:nvSpPr>
        <p:spPr>
          <a:xfrm>
            <a:off x="2621281" y="24955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60" name="Google Shape;360;p41"/>
          <p:cNvSpPr txBox="1">
            <a:spLocks noGrp="1"/>
          </p:cNvSpPr>
          <p:nvPr>
            <p:ph type="body" idx="8"/>
          </p:nvPr>
        </p:nvSpPr>
        <p:spPr>
          <a:xfrm>
            <a:off x="2621281" y="2800351"/>
            <a:ext cx="172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pic>
        <p:nvPicPr>
          <p:cNvPr id="361" name="Google Shape;361;p4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09106" y="3333376"/>
            <a:ext cx="1286494" cy="152437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1"/>
          <p:cNvSpPr txBox="1">
            <a:spLocks noGrp="1"/>
          </p:cNvSpPr>
          <p:nvPr>
            <p:ph type="body" idx="9"/>
          </p:nvPr>
        </p:nvSpPr>
        <p:spPr>
          <a:xfrm>
            <a:off x="76200" y="438150"/>
            <a:ext cx="426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63" name="Google Shape;363;p41"/>
          <p:cNvSpPr txBox="1">
            <a:spLocks noGrp="1"/>
          </p:cNvSpPr>
          <p:nvPr>
            <p:ph type="body" idx="13"/>
          </p:nvPr>
        </p:nvSpPr>
        <p:spPr>
          <a:xfrm>
            <a:off x="76200" y="971550"/>
            <a:ext cx="4264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asivespeciesinfo.gov/aquati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tu.org/headwater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ws.gov/species/lake-trout-salvelinus-namaycush?aggregated_content_type=%5B%22Image%22%5D&amp;$skip=1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ellowstonepark.com/park/conservation/yellowstone-lake-cutthroat-trout-threatened-by-non-native-lake-trou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ellowstonepark.com/park/conservation/yellowstone-lake-cutthroat-trout-threatened-by-non-native-lake-trou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s.gov/yell/learn/management/fish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2"/>
          <p:cNvSpPr txBox="1">
            <a:spLocks noGrp="1"/>
          </p:cNvSpPr>
          <p:nvPr>
            <p:ph type="body" idx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" sz="4600"/>
              <a:t>Lesson 4.2</a:t>
            </a:r>
            <a:endParaRPr sz="4600"/>
          </a:p>
        </p:txBody>
      </p:sp>
      <p:sp>
        <p:nvSpPr>
          <p:cNvPr id="369" name="Google Shape;369;p42"/>
          <p:cNvSpPr txBox="1">
            <a:spLocks noGrp="1"/>
          </p:cNvSpPr>
          <p:nvPr>
            <p:ph type="body" idx="2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" sz="3000"/>
              <a:t>Invasive Species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" sz="3000"/>
              <a:t>Student Presentations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3"/>
          <p:cNvSpPr txBox="1"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"/>
              <a:t>Presentation assignment</a:t>
            </a:r>
            <a:endParaRPr/>
          </a:p>
        </p:txBody>
      </p:sp>
      <p:sp>
        <p:nvSpPr>
          <p:cNvPr id="375" name="Google Shape;375;p43"/>
          <p:cNvSpPr txBox="1">
            <a:spLocks noGrp="1"/>
          </p:cNvSpPr>
          <p:nvPr>
            <p:ph type="body" idx="1"/>
          </p:nvPr>
        </p:nvSpPr>
        <p:spPr>
          <a:xfrm>
            <a:off x="272775" y="1047750"/>
            <a:ext cx="8430900" cy="3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Choose an invasive species that is aquatic (lives in the water) and prepare a three minute/five slide presentation including: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en" sz="2400">
                <a:solidFill>
                  <a:srgbClr val="000000"/>
                </a:solidFill>
              </a:rPr>
              <a:t>Brief description of habitat, native and introduced range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en" sz="2400">
                <a:solidFill>
                  <a:srgbClr val="000000"/>
                </a:solidFill>
              </a:rPr>
              <a:t>Reasons it outcompetes native species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en" sz="2400">
                <a:solidFill>
                  <a:srgbClr val="000000"/>
                </a:solidFill>
              </a:rPr>
              <a:t>Negative effects on the ecosystem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en" sz="2400">
                <a:solidFill>
                  <a:srgbClr val="000000"/>
                </a:solidFill>
              </a:rPr>
              <a:t>Attempts to control or mitigate</a:t>
            </a:r>
            <a:endParaRPr sz="24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400">
                <a:solidFill>
                  <a:srgbClr val="000000"/>
                </a:solidFill>
              </a:rPr>
              <a:t>At least three sources (links only)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Good website for information:  </a:t>
            </a:r>
            <a:r>
              <a:rPr lang="en" sz="2400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USDA Aquatic Invasives page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377" name="Google Shape;377;p43"/>
          <p:cNvSpPr txBox="1">
            <a:spLocks noGrp="1"/>
          </p:cNvSpPr>
          <p:nvPr>
            <p:ph type="sldNum" idx="12"/>
          </p:nvPr>
        </p:nvSpPr>
        <p:spPr>
          <a:xfrm>
            <a:off x="8382000" y="4888706"/>
            <a:ext cx="6858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Google Shape;396;p45">
            <a:extLst>
              <a:ext uri="{FF2B5EF4-FFF2-40B4-BE49-F238E27FC236}">
                <a16:creationId xmlns:a16="http://schemas.microsoft.com/office/drawing/2014/main" id="{48A3A56C-1B91-3A21-8344-79B1C6BF9E4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57199" y="4876950"/>
            <a:ext cx="2120995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highlight>
                  <a:schemeClr val="dk2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www.tu.org/headwaters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4"/>
          <p:cNvSpPr txBox="1">
            <a:spLocks noGrp="1"/>
          </p:cNvSpPr>
          <p:nvPr>
            <p:ph type="title"/>
          </p:nvPr>
        </p:nvSpPr>
        <p:spPr>
          <a:xfrm>
            <a:off x="311700" y="1054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" sz="4000" b="1"/>
              <a:t>Model presentation:</a:t>
            </a:r>
            <a:endParaRPr sz="4000"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" sz="4000" b="1"/>
              <a:t>Lake Trout in Yellowstone Lake</a:t>
            </a:r>
            <a:endParaRPr sz="4000" b="1"/>
          </a:p>
        </p:txBody>
      </p:sp>
      <p:pic>
        <p:nvPicPr>
          <p:cNvPr id="383" name="Google Shape;38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779725"/>
            <a:ext cx="8344425" cy="29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4"/>
          <p:cNvSpPr txBox="1"/>
          <p:nvPr/>
        </p:nvSpPr>
        <p:spPr>
          <a:xfrm>
            <a:off x="1979075" y="4759500"/>
            <a:ext cx="692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Source:  Lake trout, Hagerty, Ryan/USFWS, Public Domain, https://www.fws.gov/media/lake-trout-3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" sz="4000" b="1"/>
              <a:t>Habitat and range of lake trout</a:t>
            </a:r>
            <a:endParaRPr sz="4000" b="1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45"/>
          <p:cNvSpPr txBox="1">
            <a:spLocks noGrp="1"/>
          </p:cNvSpPr>
          <p:nvPr>
            <p:ph type="body" idx="1"/>
          </p:nvPr>
        </p:nvSpPr>
        <p:spPr>
          <a:xfrm>
            <a:off x="212050" y="1200150"/>
            <a:ext cx="8750100" cy="3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Live in deep lakes, typically living deeper than 50 feet.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Can live in large rivers.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Native to North America from Alaska to Nova Scotia; only native to lakes east of the Rockies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Introduced in some lakes west of the Rockies, including Yellowstone Lake some time before 1994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391" name="Google Shape;391;p45"/>
          <p:cNvSpPr txBox="1"/>
          <p:nvPr/>
        </p:nvSpPr>
        <p:spPr>
          <a:xfrm>
            <a:off x="4907725" y="4733050"/>
            <a:ext cx="418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Source:  U.S. Fish and Wildlife Service, </a:t>
            </a:r>
            <a:r>
              <a:rPr lang="en" sz="12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Lake Trout page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6"/>
          <p:cNvSpPr txBox="1">
            <a:spLocks noGrp="1"/>
          </p:cNvSpPr>
          <p:nvPr>
            <p:ph type="title"/>
          </p:nvPr>
        </p:nvSpPr>
        <p:spPr>
          <a:xfrm>
            <a:off x="311700" y="1054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" sz="4000" b="1"/>
              <a:t>Lake trout outcompete native Yellowstone cutthroat trout</a:t>
            </a:r>
            <a:endParaRPr sz="4000" b="1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46"/>
          <p:cNvSpPr txBox="1">
            <a:spLocks noGrp="1"/>
          </p:cNvSpPr>
          <p:nvPr>
            <p:ph type="body" idx="1"/>
          </p:nvPr>
        </p:nvSpPr>
        <p:spPr>
          <a:xfrm>
            <a:off x="228600" y="1696650"/>
            <a:ext cx="8750100" cy="3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Larger Lake trout eat smaller Yellowstone cutthroat trout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Lake trout also eat the same food as Yellowstone cutthroat trout (leeches and aquatic insects)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Lake trout can live up to 40 years and can get over 10kg; Yellowstone cutthroat only to 7 years and 3 kg</a:t>
            </a:r>
            <a:endParaRPr sz="2400">
              <a:solidFill>
                <a:schemeClr val="dk1"/>
              </a:solidFill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n" sz="2400">
                <a:solidFill>
                  <a:schemeClr val="dk1"/>
                </a:solidFill>
              </a:rPr>
              <a:t>Lake trout can produce many more times the number of eggs than Yellowstone cutthroat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398" name="Google Shape;398;p46"/>
          <p:cNvSpPr txBox="1"/>
          <p:nvPr/>
        </p:nvSpPr>
        <p:spPr>
          <a:xfrm>
            <a:off x="4907725" y="4733050"/>
            <a:ext cx="418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Source:  Yellowstone Park Trips,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webpage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" sz="4000" b="1"/>
              <a:t>Problems caused by lake trout</a:t>
            </a:r>
            <a:endParaRPr sz="4000" b="1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47"/>
          <p:cNvSpPr txBox="1">
            <a:spLocks noGrp="1"/>
          </p:cNvSpPr>
          <p:nvPr>
            <p:ph type="body" idx="1"/>
          </p:nvPr>
        </p:nvSpPr>
        <p:spPr>
          <a:xfrm>
            <a:off x="212050" y="1200150"/>
            <a:ext cx="8750100" cy="3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Yellowstone cutthroat trout migrate into rivers, where they are food for 42 species of mammals and birds.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Lake trout do not migrate into rivers so those food webs are changed.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Yellowstone cutthroat trout were the top predator in the lake until the introduction of lake trout, so the lake food web has been changed as well.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405" name="Google Shape;405;p47"/>
          <p:cNvSpPr txBox="1"/>
          <p:nvPr/>
        </p:nvSpPr>
        <p:spPr>
          <a:xfrm>
            <a:off x="4907725" y="4733050"/>
            <a:ext cx="418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Source:  Yellowstone Park Trips,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webpage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" sz="4000" b="1"/>
              <a:t>Attempts to control lake trout</a:t>
            </a:r>
            <a:endParaRPr sz="4000" b="1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48"/>
          <p:cNvSpPr txBox="1">
            <a:spLocks noGrp="1"/>
          </p:cNvSpPr>
          <p:nvPr>
            <p:ph type="body" idx="1"/>
          </p:nvPr>
        </p:nvSpPr>
        <p:spPr>
          <a:xfrm>
            <a:off x="212050" y="1200150"/>
            <a:ext cx="8750100" cy="3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The National Park Service has made efforts to reduce the number of lake trout in Yellowstone Lake to preserve Yellowstone cutthroat trout populations, including:</a:t>
            </a:r>
            <a:endParaRPr sz="24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Removing over 4.5 million lake trout since 1994 with gillnets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Lake trout spawning population has been reduced by 85% since 2012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Investigating putting pellets over spawning beds to smother lake trout eggs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Complete elimination of lake trout not considered possible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412" name="Google Shape;412;p48"/>
          <p:cNvSpPr txBox="1"/>
          <p:nvPr/>
        </p:nvSpPr>
        <p:spPr>
          <a:xfrm>
            <a:off x="3328675" y="4739425"/>
            <a:ext cx="578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Source:  National Park Service, </a:t>
            </a:r>
            <a:r>
              <a:rPr lang="en" sz="12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Yellowstone National Park Fish Management page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2_TU">
  <a:themeElements>
    <a:clrScheme name="TROUT unlimited">
      <a:dk1>
        <a:srgbClr val="3FAF49"/>
      </a:dk1>
      <a:lt1>
        <a:srgbClr val="FFFFFF"/>
      </a:lt1>
      <a:dk2>
        <a:srgbClr val="003D78"/>
      </a:dk2>
      <a:lt2>
        <a:srgbClr val="FFFFFF"/>
      </a:lt2>
      <a:accent1>
        <a:srgbClr val="3FAF49"/>
      </a:accent1>
      <a:accent2>
        <a:srgbClr val="003D78"/>
      </a:accent2>
      <a:accent3>
        <a:srgbClr val="A6A6A6"/>
      </a:accent3>
      <a:accent4>
        <a:srgbClr val="D8D8D8"/>
      </a:accent4>
      <a:accent5>
        <a:srgbClr val="A2DB6C"/>
      </a:accent5>
      <a:accent6>
        <a:srgbClr val="5DBAFF"/>
      </a:accent6>
      <a:hlink>
        <a:srgbClr val="003D78"/>
      </a:hlink>
      <a:folHlink>
        <a:srgbClr val="A6A6A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On-screen Show (16:9)</PresentationFormat>
  <Paragraphs>40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Gill Sans</vt:lpstr>
      <vt:lpstr>Calibri</vt:lpstr>
      <vt:lpstr>Simple Light</vt:lpstr>
      <vt:lpstr>Theme2_TU</vt:lpstr>
      <vt:lpstr>PowerPoint Presentation</vt:lpstr>
      <vt:lpstr>Presentation assignment</vt:lpstr>
      <vt:lpstr>Model presentation: Lake Trout in Yellowstone Lake</vt:lpstr>
      <vt:lpstr>Habitat and range of lake trout</vt:lpstr>
      <vt:lpstr>Lake trout outcompete native Yellowstone cutthroat trout</vt:lpstr>
      <vt:lpstr>Problems caused by lake trout</vt:lpstr>
      <vt:lpstr>Attempts to control lake trout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Cecily Nordstrom</cp:lastModifiedBy>
  <cp:revision>1</cp:revision>
  <dcterms:modified xsi:type="dcterms:W3CDTF">2025-04-04T20:49:06Z</dcterms:modified>
</cp:coreProperties>
</file>