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Gill Sans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308afa59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3308afa59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308afa59f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3308afa59f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308afa59f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3308afa59f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308afa59f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3308afa59f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308afa59fe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3308afa59f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308afa59f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g3308afa59f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08afa59fe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g3308afa59f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38.jp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7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0" y="0"/>
            <a:ext cx="91358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799" y="361950"/>
            <a:ext cx="7772400" cy="82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ll Sans"/>
              <a:buNone/>
              <a:defRPr sz="3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85800" y="12001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481250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5674" y="1957680"/>
            <a:ext cx="2190275" cy="259527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3581400" y="5086350"/>
            <a:ext cx="2094549" cy="57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7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0" y="0"/>
            <a:ext cx="913588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5674" y="1957680"/>
            <a:ext cx="2190275" cy="259527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/>
          <p:nvPr/>
        </p:nvSpPr>
        <p:spPr>
          <a:xfrm>
            <a:off x="3581400" y="5086350"/>
            <a:ext cx="2094549" cy="57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Green wave">
  <p:cSld name="Image Slide Green wav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0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0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11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17" name="Google Shape;11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5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1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Google Shape;120;p11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2" name="Google Shape;12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5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Header">
  <p:cSld name="5_Section 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7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2" descr="trout3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9050"/>
            <a:ext cx="9144000" cy="516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9133" y="-19050"/>
            <a:ext cx="3030067" cy="516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17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2"/>
          <p:cNvSpPr txBox="1">
            <a:spLocks noGrp="1"/>
          </p:cNvSpPr>
          <p:nvPr>
            <p:ph type="body" idx="1"/>
          </p:nvPr>
        </p:nvSpPr>
        <p:spPr>
          <a:xfrm>
            <a:off x="6019800" y="234315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0" name="Google Shape;130;p12"/>
          <p:cNvSpPr txBox="1">
            <a:spLocks noGrp="1"/>
          </p:cNvSpPr>
          <p:nvPr>
            <p:ph type="body" idx="2"/>
          </p:nvPr>
        </p:nvSpPr>
        <p:spPr>
          <a:xfrm>
            <a:off x="6019800" y="2800350"/>
            <a:ext cx="2590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7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7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209550"/>
            <a:ext cx="1208314" cy="143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3" descr="_R5A4367_orig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209550"/>
            <a:ext cx="1208314" cy="1431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3"/>
          <p:cNvSpPr txBox="1">
            <a:spLocks noGrp="1"/>
          </p:cNvSpPr>
          <p:nvPr>
            <p:ph type="body" idx="1"/>
          </p:nvPr>
        </p:nvSpPr>
        <p:spPr>
          <a:xfrm>
            <a:off x="1524000" y="285750"/>
            <a:ext cx="357843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Header">
  <p:cSld name="4_Section Header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7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4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42" name="Google Shape;14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7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7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5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47" name="Google Shape;14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7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ection Header">
  <p:cSld name="6_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7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 descr="trout7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48862"/>
            <a:ext cx="9144000" cy="131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6"/>
          <p:cNvSpPr txBox="1">
            <a:spLocks noGrp="1"/>
          </p:cNvSpPr>
          <p:nvPr>
            <p:ph type="body" idx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Green Wave">
  <p:cSld name="Thank you Green Wav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064" y="0"/>
            <a:ext cx="48602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7"/>
          <p:cNvSpPr txBox="1">
            <a:spLocks noGrp="1"/>
          </p:cNvSpPr>
          <p:nvPr>
            <p:ph type="body" idx="1"/>
          </p:nvPr>
        </p:nvSpPr>
        <p:spPr>
          <a:xfrm>
            <a:off x="457200" y="1885951"/>
            <a:ext cx="1722119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58" name="Google Shape;15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7"/>
          <p:cNvSpPr txBox="1">
            <a:spLocks noGrp="1"/>
          </p:cNvSpPr>
          <p:nvPr>
            <p:ph type="body" idx="2"/>
          </p:nvPr>
        </p:nvSpPr>
        <p:spPr>
          <a:xfrm>
            <a:off x="457200" y="2190751"/>
            <a:ext cx="1722119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body" idx="3"/>
          </p:nvPr>
        </p:nvSpPr>
        <p:spPr>
          <a:xfrm>
            <a:off x="457200" y="2495551"/>
            <a:ext cx="1722119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body" idx="4"/>
          </p:nvPr>
        </p:nvSpPr>
        <p:spPr>
          <a:xfrm>
            <a:off x="457200" y="2800351"/>
            <a:ext cx="1722119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body" idx="5"/>
          </p:nvPr>
        </p:nvSpPr>
        <p:spPr>
          <a:xfrm>
            <a:off x="2621281" y="1885951"/>
            <a:ext cx="1722119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body" idx="6"/>
          </p:nvPr>
        </p:nvSpPr>
        <p:spPr>
          <a:xfrm>
            <a:off x="2621281" y="2190751"/>
            <a:ext cx="1722119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body" idx="7"/>
          </p:nvPr>
        </p:nvSpPr>
        <p:spPr>
          <a:xfrm>
            <a:off x="2621281" y="2495551"/>
            <a:ext cx="1722119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body" idx="8"/>
          </p:nvPr>
        </p:nvSpPr>
        <p:spPr>
          <a:xfrm>
            <a:off x="2621281" y="2800351"/>
            <a:ext cx="1722119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73" name="Google Shape;173;p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7"/>
          <p:cNvSpPr txBox="1">
            <a:spLocks noGrp="1"/>
          </p:cNvSpPr>
          <p:nvPr>
            <p:ph type="body" idx="9"/>
          </p:nvPr>
        </p:nvSpPr>
        <p:spPr>
          <a:xfrm>
            <a:off x="76200" y="438150"/>
            <a:ext cx="426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body" idx="13"/>
          </p:nvPr>
        </p:nvSpPr>
        <p:spPr>
          <a:xfrm>
            <a:off x="76200" y="971550"/>
            <a:ext cx="4264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76" name="Google Shape;17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7" descr="trout5_powerpoint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44150" y="0"/>
            <a:ext cx="76998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064" y="0"/>
            <a:ext cx="486028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 Blue wave">
  <p:cSld name="Bullet Slide Blue wave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4000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4000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8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4000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8"/>
          <p:cNvSpPr txBox="1">
            <a:spLocks noGrp="1"/>
          </p:cNvSpPr>
          <p:nvPr>
            <p:ph type="title"/>
          </p:nvPr>
        </p:nvSpPr>
        <p:spPr>
          <a:xfrm>
            <a:off x="228600" y="2095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3" name="Google Shape;193;p18"/>
          <p:cNvSpPr txBox="1">
            <a:spLocks noGrp="1"/>
          </p:cNvSpPr>
          <p:nvPr>
            <p:ph type="body" idx="1"/>
          </p:nvPr>
        </p:nvSpPr>
        <p:spPr>
          <a:xfrm>
            <a:off x="272787" y="1200151"/>
            <a:ext cx="8560319" cy="320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94" name="Google Shape;194;p18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95" name="Google Shape;195;p18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6" name="Google Shape;19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5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5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 Green wave">
  <p:cSld name="Team Slide Green wav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0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0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9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05" name="Google Shape;20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5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9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8" name="Google Shape;208;p19"/>
          <p:cNvSpPr/>
          <p:nvPr/>
        </p:nvSpPr>
        <p:spPr>
          <a:xfrm>
            <a:off x="2545080" y="1809750"/>
            <a:ext cx="45719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9" name="Google Shape;209;p19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19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1" name="Google Shape;211;p19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2" name="Google Shape;212;p19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3" name="Google Shape;213;p19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4" name="Google Shape;21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5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9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7" name="Google Shape;217;p19"/>
          <p:cNvSpPr/>
          <p:nvPr/>
        </p:nvSpPr>
        <p:spPr>
          <a:xfrm>
            <a:off x="2545080" y="1809750"/>
            <a:ext cx="45719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Green wave">
  <p:cSld name="Text Slide Green wave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0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0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0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23" name="Google Shape;22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5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0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26" name="Google Shape;226;p20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7" name="Google Shape;2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5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 Wave">
  <p:cSld name="Title Slide Blue Wav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76550"/>
            <a:ext cx="9144000" cy="231343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685799" y="3600450"/>
            <a:ext cx="7772400" cy="82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ill Sans"/>
              <a:buNone/>
              <a:defRPr sz="3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4" cy="2633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25318"/>
            <a:ext cx="9144000" cy="231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4" cy="2633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 descr="short_wave_powerpoint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051517"/>
            <a:ext cx="9144000" cy="434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am Slide Blue wave">
  <p:cSld name="1_Team Slide Blue wav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4000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1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4000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1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34" name="Google Shape;23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5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1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2545080" y="1809750"/>
            <a:ext cx="45719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8" name="Google Shape;238;p21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Google Shape;239;p21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40" name="Google Shape;240;p21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41" name="Google Shape;241;p21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am Slide Green wave">
  <p:cSld name="1_Team Slide Green wave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0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2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6" name="Google Shape;246;p22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47" name="Google Shape;24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5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2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0" name="Google Shape;250;p22"/>
          <p:cNvSpPr/>
          <p:nvPr/>
        </p:nvSpPr>
        <p:spPr>
          <a:xfrm>
            <a:off x="2545080" y="1809750"/>
            <a:ext cx="45719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1" name="Google Shape;251;p22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52" name="Google Shape;252;p22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 Blue wave">
  <p:cSld name="1_Text Slide Blue wave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4000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3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84754"/>
            <a:ext cx="9144000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0" name="Google Shape;260;p23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61" name="Google Shape;26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5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3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64" name="Google Shape;264;p2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 Green wave">
  <p:cSld name="1_Text Slide Green wave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0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4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8" name="Google Shape;268;p24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69" name="Google Shape;26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5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4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72" name="Google Shape;272;p24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Blue wave">
  <p:cSld name="1_Image Slide Blue wave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4000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5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4000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5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7" name="Google Shape;277;p25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78" name="Google Shape;27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5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5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1" name="Google Shape;281;p25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282" name="Google Shape;282;p25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Green wave">
  <p:cSld name="1_Image Slide Green wave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0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6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6" name="Google Shape;286;p26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87" name="Google Shape;28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5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6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0" name="Google Shape;290;p26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26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ection Header">
  <p:cSld name="8_Section Header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7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7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5" name="Google Shape;295;p27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ection Header">
  <p:cSld name="9_Section Header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7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8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9" name="Google Shape;299;p28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ank you Green Wave">
  <p:cSld name="1_Thank you Green Wave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9" descr="trout5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150" y="0"/>
            <a:ext cx="76998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7064" y="0"/>
            <a:ext cx="48602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9"/>
          <p:cNvSpPr txBox="1">
            <a:spLocks noGrp="1"/>
          </p:cNvSpPr>
          <p:nvPr>
            <p:ph type="body" idx="1"/>
          </p:nvPr>
        </p:nvSpPr>
        <p:spPr>
          <a:xfrm>
            <a:off x="457200" y="1885951"/>
            <a:ext cx="1722119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05" name="Google Shape;305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9"/>
          <p:cNvSpPr txBox="1">
            <a:spLocks noGrp="1"/>
          </p:cNvSpPr>
          <p:nvPr>
            <p:ph type="body" idx="2"/>
          </p:nvPr>
        </p:nvSpPr>
        <p:spPr>
          <a:xfrm>
            <a:off x="457200" y="2190751"/>
            <a:ext cx="1722119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4" name="Google Shape;314;p29"/>
          <p:cNvSpPr txBox="1">
            <a:spLocks noGrp="1"/>
          </p:cNvSpPr>
          <p:nvPr>
            <p:ph type="body" idx="3"/>
          </p:nvPr>
        </p:nvSpPr>
        <p:spPr>
          <a:xfrm>
            <a:off x="457200" y="2495551"/>
            <a:ext cx="1722119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5" name="Google Shape;315;p29"/>
          <p:cNvSpPr txBox="1">
            <a:spLocks noGrp="1"/>
          </p:cNvSpPr>
          <p:nvPr>
            <p:ph type="body" idx="4"/>
          </p:nvPr>
        </p:nvSpPr>
        <p:spPr>
          <a:xfrm>
            <a:off x="457200" y="2800351"/>
            <a:ext cx="1722119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6" name="Google Shape;316;p29"/>
          <p:cNvSpPr txBox="1">
            <a:spLocks noGrp="1"/>
          </p:cNvSpPr>
          <p:nvPr>
            <p:ph type="body" idx="5"/>
          </p:nvPr>
        </p:nvSpPr>
        <p:spPr>
          <a:xfrm>
            <a:off x="2621281" y="1885951"/>
            <a:ext cx="1722119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7" name="Google Shape;317;p29"/>
          <p:cNvSpPr txBox="1">
            <a:spLocks noGrp="1"/>
          </p:cNvSpPr>
          <p:nvPr>
            <p:ph type="body" idx="6"/>
          </p:nvPr>
        </p:nvSpPr>
        <p:spPr>
          <a:xfrm>
            <a:off x="2621281" y="2190751"/>
            <a:ext cx="1722119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8" name="Google Shape;318;p29"/>
          <p:cNvSpPr txBox="1">
            <a:spLocks noGrp="1"/>
          </p:cNvSpPr>
          <p:nvPr>
            <p:ph type="body" idx="7"/>
          </p:nvPr>
        </p:nvSpPr>
        <p:spPr>
          <a:xfrm>
            <a:off x="2621281" y="2495551"/>
            <a:ext cx="1722119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9" name="Google Shape;319;p29"/>
          <p:cNvSpPr txBox="1">
            <a:spLocks noGrp="1"/>
          </p:cNvSpPr>
          <p:nvPr>
            <p:ph type="body" idx="8"/>
          </p:nvPr>
        </p:nvSpPr>
        <p:spPr>
          <a:xfrm>
            <a:off x="2621281" y="2800351"/>
            <a:ext cx="1722119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20" name="Google Shape;320;p2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9"/>
          <p:cNvSpPr txBox="1">
            <a:spLocks noGrp="1"/>
          </p:cNvSpPr>
          <p:nvPr>
            <p:ph type="body" idx="9"/>
          </p:nvPr>
        </p:nvSpPr>
        <p:spPr>
          <a:xfrm>
            <a:off x="76200" y="438150"/>
            <a:ext cx="426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22" name="Google Shape;322;p29"/>
          <p:cNvSpPr txBox="1">
            <a:spLocks noGrp="1"/>
          </p:cNvSpPr>
          <p:nvPr>
            <p:ph type="body" idx="13"/>
          </p:nvPr>
        </p:nvSpPr>
        <p:spPr>
          <a:xfrm>
            <a:off x="76200" y="971550"/>
            <a:ext cx="4264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13126"/>
            <a:ext cx="9144000" cy="224028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>
            <a:off x="685799" y="3600450"/>
            <a:ext cx="7772400" cy="82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ill Sans"/>
              <a:buNone/>
              <a:defRPr sz="3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4" cy="2633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13126"/>
            <a:ext cx="9144000" cy="224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4" cy="2633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Blue wave">
  <p:cSld name="Image Slide Blue wav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4000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4000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05350"/>
            <a:ext cx="9144000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5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" name="Google Shape;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5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 Blue wave">
  <p:cSld name="Team Slide Blue wav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4000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4000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6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4000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56" name="Google Shape;5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5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6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Google Shape;59;p6"/>
          <p:cNvSpPr/>
          <p:nvPr/>
        </p:nvSpPr>
        <p:spPr>
          <a:xfrm>
            <a:off x="2545080" y="1809750"/>
            <a:ext cx="45719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Google Shape;60;p6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6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5" name="Google Shape;6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5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6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Google Shape;68;p6"/>
          <p:cNvSpPr/>
          <p:nvPr/>
        </p:nvSpPr>
        <p:spPr>
          <a:xfrm>
            <a:off x="2545080" y="1809750"/>
            <a:ext cx="45719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7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7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0"/>
            <a:ext cx="303006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7" descr="trout2_powerpoin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9144000" cy="516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0"/>
            <a:ext cx="3030067" cy="51625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7"/>
          <p:cNvSpPr txBox="1">
            <a:spLocks noGrp="1"/>
          </p:cNvSpPr>
          <p:nvPr>
            <p:ph type="body" idx="1"/>
          </p:nvPr>
        </p:nvSpPr>
        <p:spPr>
          <a:xfrm>
            <a:off x="457200" y="234315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2"/>
          </p:nvPr>
        </p:nvSpPr>
        <p:spPr>
          <a:xfrm>
            <a:off x="457200" y="2800350"/>
            <a:ext cx="2590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78" name="Google Shape;7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7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48862"/>
            <a:ext cx="9144000" cy="131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7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8" descr="trout6_powerpoin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944"/>
            <a:ext cx="9150997" cy="516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8" descr="trout7_powerpoint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905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37915"/>
            <a:ext cx="9144000" cy="132463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8"/>
          <p:cNvSpPr txBox="1">
            <a:spLocks noGrp="1"/>
          </p:cNvSpPr>
          <p:nvPr>
            <p:ph type="body" idx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88" name="Google Shape;8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 Green wave" type="obj">
  <p:cSld name="OBJEC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0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0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9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body" idx="1"/>
          </p:nvPr>
        </p:nvSpPr>
        <p:spPr>
          <a:xfrm>
            <a:off x="272787" y="1200151"/>
            <a:ext cx="8560319" cy="320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95" name="Google Shape;9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5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9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8" name="Google Shape;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5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Blue wave">
  <p:cSld name="Text Slide Blue wav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4000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4000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0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05350"/>
            <a:ext cx="9144000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0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06" name="Google Shape;10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5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0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0" name="Google Shape;11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5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.org/headwate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tu.org/headwate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tu.org/headwater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tu.org/headwater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tu.org/headwater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tu.org/headwater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.org/headwater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.org/headwater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tu.org/headwat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0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sz="4600"/>
              <a:t>Lesson 2.4</a:t>
            </a:r>
            <a:endParaRPr sz="4600"/>
          </a:p>
        </p:txBody>
      </p:sp>
      <p:sp>
        <p:nvSpPr>
          <p:cNvPr id="328" name="Google Shape;328;p30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3000"/>
              <a:t>Assessing Human Impacts 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3000"/>
              <a:t>on Hydrology</a:t>
            </a:r>
            <a:endParaRPr sz="3000"/>
          </a:p>
        </p:txBody>
      </p:sp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80E81F3D-9167-842C-1AD3-CD9460FFCF07}"/>
              </a:ext>
            </a:extLst>
          </p:cNvPr>
          <p:cNvSpPr txBox="1">
            <a:spLocks/>
          </p:cNvSpPr>
          <p:nvPr/>
        </p:nvSpPr>
        <p:spPr>
          <a:xfrm>
            <a:off x="152400" y="4554958"/>
            <a:ext cx="7793026" cy="39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00" u="sng" dirty="0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br>
              <a:rPr lang="en-US" sz="1000" u="sng" dirty="0">
                <a:solidFill>
                  <a:schemeClr val="bg1"/>
                </a:solidFill>
                <a:latin typeface="+mj-lt"/>
              </a:rPr>
            </a:br>
            <a:r>
              <a:rPr lang="en-US" sz="1000" dirty="0">
                <a:solidFill>
                  <a:schemeClr val="bg1"/>
                </a:solidFill>
                <a:effectLst/>
                <a:latin typeface="+mj-lt"/>
                <a:ea typeface="Gill Sans" panose="020B0604020202020204" charset="0"/>
                <a:cs typeface="Gill Sans" panose="020B0604020202020204" charset="0"/>
              </a:rPr>
              <a:t>© 2025 Trout Unlimited.  Any use of the text or images this document contains without permission of 2025 Trout Unlimited is prohibited.</a:t>
            </a:r>
            <a:endParaRPr lang="en-US" sz="1000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</a:endParaRPr>
          </a:p>
          <a:p>
            <a:endParaRPr lang="en-US" u="sng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1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-US"/>
              <a:t>Benefits of dams</a:t>
            </a:r>
            <a:endParaRPr/>
          </a:p>
        </p:txBody>
      </p:sp>
      <p:sp>
        <p:nvSpPr>
          <p:cNvPr id="334" name="Google Shape;334;p31"/>
          <p:cNvSpPr txBox="1">
            <a:spLocks noGrp="1"/>
          </p:cNvSpPr>
          <p:nvPr>
            <p:ph type="body" idx="1"/>
          </p:nvPr>
        </p:nvSpPr>
        <p:spPr>
          <a:xfrm>
            <a:off x="272778" y="1047750"/>
            <a:ext cx="660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15900" algn="l" rtl="0"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Gill Sans"/>
              <a:buNone/>
            </a:pPr>
            <a:r>
              <a:rPr lang="en-US"/>
              <a:t>Humans build </a:t>
            </a:r>
            <a:r>
              <a:rPr lang="en-US" b="1"/>
              <a:t>dams</a:t>
            </a:r>
            <a:r>
              <a:rPr lang="en-US"/>
              <a:t> across rivers to form </a:t>
            </a:r>
            <a:r>
              <a:rPr lang="en-US" b="1"/>
              <a:t>reservoirs</a:t>
            </a:r>
            <a:r>
              <a:rPr lang="en-US"/>
              <a:t> for many reasons, including: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water storage for drinking and irrigation water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hydroelectric power (carbon-free after dam construction)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flood control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recreation (boating and fishing in the reservoir)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prior to the development of engines, to use the water to drive mill wheels and other machinery</a:t>
            </a:r>
            <a:endParaRPr/>
          </a:p>
        </p:txBody>
      </p:sp>
      <p:sp>
        <p:nvSpPr>
          <p:cNvPr id="336" name="Google Shape;336;p31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337" name="Google Shape;337;p31"/>
          <p:cNvSpPr txBox="1"/>
          <p:nvPr/>
        </p:nvSpPr>
        <p:spPr>
          <a:xfrm>
            <a:off x="6838225" y="4289725"/>
            <a:ext cx="2487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Gill Sans"/>
                <a:ea typeface="Gill Sans"/>
                <a:cs typeface="Gill Sans"/>
                <a:sym typeface="Gill Sans"/>
              </a:rPr>
              <a:t>© 2022 Ben Hendon, Trout Unlimited</a:t>
            </a:r>
            <a:endParaRPr sz="9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38" name="Google Shape;33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8978" y="1047750"/>
            <a:ext cx="1964022" cy="32158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555EFFA7-80F5-6224-E6B0-9AEA5590209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2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-US"/>
              <a:t>Environmental harms of dams</a:t>
            </a:r>
            <a:endParaRPr/>
          </a:p>
        </p:txBody>
      </p:sp>
      <p:sp>
        <p:nvSpPr>
          <p:cNvPr id="344" name="Google Shape;344;p32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6003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215900" algn="l" rtl="0"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Gill Sans"/>
              <a:buNone/>
            </a:pPr>
            <a:r>
              <a:rPr lang="en-US"/>
              <a:t>Dams have significant negative effects on river ecosystems, including: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preventing fish from migrating up and down rivers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changing a flowing river habitat into a still lake habitat in the reservoir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changing the natural flow patterns of a river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preventing most sediment from being carried downstream (it is trapped behind the dam instead)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increasing water temperatures and evaporation in the still water of the reservoir (depending on the climate and depth of the reservoir)</a:t>
            </a:r>
            <a:endParaRPr/>
          </a:p>
        </p:txBody>
      </p:sp>
      <p:sp>
        <p:nvSpPr>
          <p:cNvPr id="346" name="Google Shape;346;p32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347" name="Google Shape;347;p32"/>
          <p:cNvSpPr txBox="1"/>
          <p:nvPr/>
        </p:nvSpPr>
        <p:spPr>
          <a:xfrm>
            <a:off x="6462600" y="3631725"/>
            <a:ext cx="2487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Gill Sans"/>
                <a:ea typeface="Gill Sans"/>
                <a:cs typeface="Gill Sans"/>
                <a:sym typeface="Gill Sans"/>
              </a:rPr>
              <a:t>© 2023 Joshua Duplechian, Trout Unlimited</a:t>
            </a:r>
            <a:endParaRPr sz="9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48" name="Google Shape;34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6000" y="1501950"/>
            <a:ext cx="2834199" cy="21416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82C2A1AB-2804-113B-4D3F-6676BEF3140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-US"/>
              <a:t>Dams as a barrier to fish passage</a:t>
            </a:r>
            <a:endParaRPr/>
          </a:p>
        </p:txBody>
      </p:sp>
      <p:sp>
        <p:nvSpPr>
          <p:cNvPr id="354" name="Google Shape;354;p33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6003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As migratory species, trout and salmon are particularly affected by dams as a </a:t>
            </a:r>
            <a:r>
              <a:rPr lang="en-US" b="1"/>
              <a:t>barrier to fish passage</a:t>
            </a:r>
            <a:r>
              <a:rPr lang="en-US"/>
              <a:t>.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Some dam operators try to mitigate this by installing a fish ladder, which is a series of steps serving as an artificial waterfall that migrating fish can use to get past the dam.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Other efforts include capturing the fish below the dam and transporting them up over the dam.</a:t>
            </a:r>
            <a:endParaRPr/>
          </a:p>
        </p:txBody>
      </p:sp>
      <p:sp>
        <p:nvSpPr>
          <p:cNvPr id="356" name="Google Shape;356;p3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357" name="Google Shape;357;p33"/>
          <p:cNvSpPr txBox="1"/>
          <p:nvPr/>
        </p:nvSpPr>
        <p:spPr>
          <a:xfrm>
            <a:off x="6241875" y="4199675"/>
            <a:ext cx="2487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Gill Sans"/>
                <a:ea typeface="Gill Sans"/>
                <a:cs typeface="Gill Sans"/>
                <a:sym typeface="Gill Sans"/>
              </a:rPr>
              <a:t>© 2023 Joshua Duplechian, Trout Unlimited</a:t>
            </a:r>
            <a:endParaRPr sz="9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58" name="Google Shape;35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4491" y="1332625"/>
            <a:ext cx="2026235" cy="28670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F8FD2333-E18F-6BAE-59D4-73B4D5D94CD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4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-US"/>
              <a:t>Dams as a barrier to fish passage</a:t>
            </a:r>
            <a:endParaRPr/>
          </a:p>
        </p:txBody>
      </p:sp>
      <p:sp>
        <p:nvSpPr>
          <p:cNvPr id="364" name="Google Shape;364;p34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5946000" cy="3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Fish ladders and transport are not completely effective as some fish are stopped by the dam anyway.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The presence of a large stretch of still water in the reservoir confuses: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adult fish on the way upstream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juvenile smolts on the way down who are adapted to be carried down by the current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The most effective way to mitigate the harms of dams is removal, particularly if they do not serve their original purpose.</a:t>
            </a:r>
            <a:endParaRPr/>
          </a:p>
        </p:txBody>
      </p:sp>
      <p:sp>
        <p:nvSpPr>
          <p:cNvPr id="366" name="Google Shape;366;p34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367" name="Google Shape;367;p34"/>
          <p:cNvSpPr txBox="1"/>
          <p:nvPr/>
        </p:nvSpPr>
        <p:spPr>
          <a:xfrm>
            <a:off x="6310575" y="4444650"/>
            <a:ext cx="2487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Gill Sans"/>
                <a:ea typeface="Gill Sans"/>
                <a:cs typeface="Gill Sans"/>
                <a:sym typeface="Gill Sans"/>
              </a:rPr>
              <a:t>© 2023 Joshua Duplechian, Trout Unlimited</a:t>
            </a:r>
            <a:endParaRPr sz="9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68" name="Google Shape;36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6350" y="1200150"/>
            <a:ext cx="2231326" cy="32176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D3CC9D4D-5936-6931-C2B8-4DF762145F1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5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-US"/>
              <a:t>Water diversions</a:t>
            </a:r>
            <a:endParaRPr/>
          </a:p>
        </p:txBody>
      </p:sp>
      <p:sp>
        <p:nvSpPr>
          <p:cNvPr id="374" name="Google Shape;374;p35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5946000" cy="3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Humans take water out of rivers, a practice called water diversions, for use as: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drinking water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even more significantly, irrigation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This is particularly harmful as irrigation is most needed during the dry conditions when water is most needed in the river.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Trout can get stranded and die in irrigation channels.</a:t>
            </a:r>
            <a:endParaRPr/>
          </a:p>
        </p:txBody>
      </p:sp>
      <p:sp>
        <p:nvSpPr>
          <p:cNvPr id="376" name="Google Shape;376;p35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377" name="Google Shape;377;p35"/>
          <p:cNvSpPr txBox="1"/>
          <p:nvPr/>
        </p:nvSpPr>
        <p:spPr>
          <a:xfrm>
            <a:off x="6920175" y="4368450"/>
            <a:ext cx="1831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Gill Sans"/>
                <a:ea typeface="Gill Sans"/>
                <a:cs typeface="Gill Sans"/>
                <a:sym typeface="Gill Sans"/>
              </a:rPr>
              <a:t>© 2021 Trout Unlimited</a:t>
            </a:r>
            <a:endParaRPr sz="9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78" name="Google Shape;37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3100" y="1047750"/>
            <a:ext cx="2334425" cy="32841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B38B1B0E-2258-9DEA-274E-5F81FD72E48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6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-US"/>
              <a:t>Water diversions</a:t>
            </a:r>
            <a:endParaRPr/>
          </a:p>
        </p:txBody>
      </p:sp>
      <p:sp>
        <p:nvSpPr>
          <p:cNvPr id="384" name="Google Shape;384;p36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8537100" cy="3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harms of water diversions can be reduced by: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improving the channels, like installing screens to keep fish out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reducing the amount of water used for domestic or irrigation use</a:t>
            </a:r>
            <a:endParaRPr/>
          </a:p>
        </p:txBody>
      </p:sp>
      <p:sp>
        <p:nvSpPr>
          <p:cNvPr id="385" name="Google Shape;385;p36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highlight>
                  <a:schemeClr val="dk2"/>
                </a:highlight>
                <a:hlinkClick r:id="rId3"/>
              </a:rPr>
              <a:t>www.tu.org/headwaters</a:t>
            </a:r>
            <a:endParaRPr/>
          </a:p>
        </p:txBody>
      </p:sp>
      <p:sp>
        <p:nvSpPr>
          <p:cNvPr id="386" name="Google Shape;386;p36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387" name="Google Shape;387;p36"/>
          <p:cNvSpPr txBox="1"/>
          <p:nvPr/>
        </p:nvSpPr>
        <p:spPr>
          <a:xfrm>
            <a:off x="3846275" y="4225850"/>
            <a:ext cx="1831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Gill Sans"/>
                <a:ea typeface="Gill Sans"/>
                <a:cs typeface="Gill Sans"/>
                <a:sym typeface="Gill Sans"/>
              </a:rPr>
              <a:t>© 2025 Trout Unlimited</a:t>
            </a:r>
            <a:endParaRPr sz="9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88" name="Google Shape;38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2975" y="2148500"/>
            <a:ext cx="2926350" cy="209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7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-US"/>
              <a:t>Culverts</a:t>
            </a:r>
            <a:endParaRPr/>
          </a:p>
        </p:txBody>
      </p:sp>
      <p:sp>
        <p:nvSpPr>
          <p:cNvPr id="394" name="Google Shape;394;p37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5946000" cy="3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When building roads across small streams in particular, engineers sometimes direct the water through a </a:t>
            </a:r>
            <a:r>
              <a:rPr lang="en-US" b="1"/>
              <a:t>culvert</a:t>
            </a:r>
            <a:r>
              <a:rPr lang="en-US"/>
              <a:t>.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If the end of the culvert is suspended above the stream, making an artificial waterfall, it is called a </a:t>
            </a:r>
            <a:r>
              <a:rPr lang="en-US" b="1"/>
              <a:t>perched culvert</a:t>
            </a:r>
            <a:r>
              <a:rPr lang="en-US"/>
              <a:t> and can be a barrier to fish passage.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This is mitigated by replacing the culvert with a bridge, allowing the stream to flow naturally across the ground.</a:t>
            </a:r>
            <a:endParaRPr/>
          </a:p>
        </p:txBody>
      </p:sp>
      <p:sp>
        <p:nvSpPr>
          <p:cNvPr id="395" name="Google Shape;395;p37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highlight>
                  <a:schemeClr val="dk2"/>
                </a:highlight>
                <a:hlinkClick r:id="rId3"/>
              </a:rPr>
              <a:t>www.tu.org/headwaters</a:t>
            </a:r>
            <a:endParaRPr/>
          </a:p>
        </p:txBody>
      </p:sp>
      <p:sp>
        <p:nvSpPr>
          <p:cNvPr id="396" name="Google Shape;396;p37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397" name="Google Shape;397;p37"/>
          <p:cNvSpPr txBox="1"/>
          <p:nvPr/>
        </p:nvSpPr>
        <p:spPr>
          <a:xfrm>
            <a:off x="6977800" y="4331525"/>
            <a:ext cx="1831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Gill Sans"/>
                <a:ea typeface="Gill Sans"/>
                <a:cs typeface="Gill Sans"/>
                <a:sym typeface="Gill Sans"/>
              </a:rPr>
              <a:t>© 2023 Trout Unlimited</a:t>
            </a:r>
            <a:endParaRPr sz="9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98" name="Google Shape;39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9225" y="1047750"/>
            <a:ext cx="2390074" cy="188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7"/>
          <p:cNvPicPr preferRelativeResize="0"/>
          <p:nvPr/>
        </p:nvPicPr>
        <p:blipFill rotWithShape="1">
          <a:blip r:embed="rId5">
            <a:alphaModFix/>
          </a:blip>
          <a:srcRect b="39146"/>
          <a:stretch/>
        </p:blipFill>
        <p:spPr>
          <a:xfrm>
            <a:off x="6419225" y="3193122"/>
            <a:ext cx="2390076" cy="1108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8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-US"/>
              <a:t>Channelization</a:t>
            </a:r>
            <a:endParaRPr/>
          </a:p>
        </p:txBody>
      </p:sp>
      <p:sp>
        <p:nvSpPr>
          <p:cNvPr id="405" name="Google Shape;405;p38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5946000" cy="3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b="1"/>
              <a:t>Channelization</a:t>
            </a:r>
            <a:r>
              <a:rPr lang="en-US"/>
              <a:t> is when humans straighten the course of a stream and reinforce its banks to keep it in place and protect buildings and property.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This is particularly common when a stream runs through an urban or suburban area which: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prevents the natural meandering pattern of rivers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reduces the diversity of habitat available to fish and other aquatic species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often increases water temperatures because the river is shallow and unshaded</a:t>
            </a:r>
            <a:endParaRPr/>
          </a:p>
        </p:txBody>
      </p:sp>
      <p:sp>
        <p:nvSpPr>
          <p:cNvPr id="407" name="Google Shape;407;p38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408" name="Google Shape;408;p38"/>
          <p:cNvSpPr txBox="1"/>
          <p:nvPr/>
        </p:nvSpPr>
        <p:spPr>
          <a:xfrm>
            <a:off x="6920175" y="3682650"/>
            <a:ext cx="1831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Gill Sans"/>
                <a:ea typeface="Gill Sans"/>
                <a:cs typeface="Gill Sans"/>
                <a:sym typeface="Gill Sans"/>
              </a:rPr>
              <a:t>© 2025 Trout Unlimited</a:t>
            </a:r>
            <a:endParaRPr sz="9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09" name="Google Shape;4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8775" y="1581150"/>
            <a:ext cx="2772825" cy="20915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05F72E87-222F-1AFF-26AD-E26B240E17D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_TU">
  <a:themeElements>
    <a:clrScheme name="TROUT unlimited">
      <a:dk1>
        <a:srgbClr val="3FAF49"/>
      </a:dk1>
      <a:lt1>
        <a:srgbClr val="FFFFFF"/>
      </a:lt1>
      <a:dk2>
        <a:srgbClr val="003D78"/>
      </a:dk2>
      <a:lt2>
        <a:srgbClr val="FFFFFF"/>
      </a:lt2>
      <a:accent1>
        <a:srgbClr val="3FAF49"/>
      </a:accent1>
      <a:accent2>
        <a:srgbClr val="003D78"/>
      </a:accent2>
      <a:accent3>
        <a:srgbClr val="A6A6A6"/>
      </a:accent3>
      <a:accent4>
        <a:srgbClr val="D8D8D8"/>
      </a:accent4>
      <a:accent5>
        <a:srgbClr val="A2DB6C"/>
      </a:accent5>
      <a:accent6>
        <a:srgbClr val="5DBAFF"/>
      </a:accent6>
      <a:hlink>
        <a:srgbClr val="003D78"/>
      </a:hlink>
      <a:folHlink>
        <a:srgbClr val="A6A6A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Microsoft Office PowerPoint</Application>
  <PresentationFormat>On-screen Show (16:9)</PresentationFormat>
  <Paragraphs>72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Gill Sans</vt:lpstr>
      <vt:lpstr>Calibri</vt:lpstr>
      <vt:lpstr>Theme2_TU</vt:lpstr>
      <vt:lpstr>PowerPoint Presentation</vt:lpstr>
      <vt:lpstr>Benefits of dams</vt:lpstr>
      <vt:lpstr>Environmental harms of dams</vt:lpstr>
      <vt:lpstr>Dams as a barrier to fish passage</vt:lpstr>
      <vt:lpstr>Dams as a barrier to fish passage</vt:lpstr>
      <vt:lpstr>Water diversions</vt:lpstr>
      <vt:lpstr>Water diversions</vt:lpstr>
      <vt:lpstr>Culverts</vt:lpstr>
      <vt:lpstr>Channelization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Cecily Nordstrom</cp:lastModifiedBy>
  <cp:revision>1</cp:revision>
  <dcterms:modified xsi:type="dcterms:W3CDTF">2025-04-04T18:42:00Z</dcterms:modified>
</cp:coreProperties>
</file>