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Gill Sans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afdb568d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7afdb568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7afdb568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7afdb568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7afdb568d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7afdb568d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7afdb568d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7afdb568d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7afdb568d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337afdb568d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7afdb568d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37afdb568d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2.2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Measuring Stream Discharge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6782359F-66D6-6413-17C1-464159AB10A5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Stream discharge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8" y="1047750"/>
            <a:ext cx="660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b="1">
                <a:solidFill>
                  <a:srgbClr val="000000"/>
                </a:solidFill>
              </a:rPr>
              <a:t>Stream discharge </a:t>
            </a:r>
            <a:r>
              <a:rPr lang="en">
                <a:solidFill>
                  <a:srgbClr val="000000"/>
                </a:solidFill>
              </a:rPr>
              <a:t>is the measure of the volume of water that is flowing in a stream or river at any given time.  It can be calculated by measuring the width and depth of the stream along with the velocity of the water.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</a:rPr>
              <a:t>Discharge of a stream can be affected by many factors, including: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</a:rPr>
              <a:t>Size of the watershed that is drained into the stream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Gill Sans"/>
              <a:buChar char="○"/>
            </a:pPr>
            <a:r>
              <a:rPr lang="en">
                <a:solidFill>
                  <a:srgbClr val="000000"/>
                </a:solidFill>
              </a:rPr>
              <a:t>Amount of precipitation that has fallen in the watershed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8" name="Google Shape;378;p43"/>
          <p:cNvSpPr txBox="1"/>
          <p:nvPr/>
        </p:nvSpPr>
        <p:spPr>
          <a:xfrm>
            <a:off x="6838225" y="428972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Gill Sans"/>
                <a:ea typeface="Gill Sans"/>
                <a:cs typeface="Gill Sans"/>
                <a:sym typeface="Gill Sans"/>
              </a:rPr>
              <a:t>© 2017 Josh Duplechian,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775" y="998875"/>
            <a:ext cx="2023697" cy="32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38DA0910-9B77-6746-5F68-36083BE698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Stream discharge (continued)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8" y="1047750"/>
            <a:ext cx="660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ill Sans"/>
              <a:buChar char="●"/>
            </a:pPr>
            <a:r>
              <a:rPr lang="en" sz="2100">
                <a:solidFill>
                  <a:srgbClr val="000000"/>
                </a:solidFill>
              </a:rPr>
              <a:t>Discharge varies along the length of a stream due to a number of factors, including: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ill Sans"/>
              <a:buChar char="○"/>
            </a:pPr>
            <a:r>
              <a:rPr lang="en" sz="2100">
                <a:solidFill>
                  <a:srgbClr val="000000"/>
                </a:solidFill>
              </a:rPr>
              <a:t>Steepness of the stream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ill Sans"/>
              <a:buChar char="○"/>
            </a:pPr>
            <a:r>
              <a:rPr lang="en" sz="2100">
                <a:solidFill>
                  <a:srgbClr val="000000"/>
                </a:solidFill>
              </a:rPr>
              <a:t>Amount of water that is lost to infiltration into the ground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ill Sans"/>
              <a:buChar char="○"/>
            </a:pPr>
            <a:r>
              <a:rPr lang="en" sz="2100">
                <a:solidFill>
                  <a:srgbClr val="000000"/>
                </a:solidFill>
              </a:rPr>
              <a:t>Amount of water that is lost to evaporation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ill Sans"/>
              <a:buChar char="○"/>
            </a:pPr>
            <a:r>
              <a:rPr lang="en" sz="2100">
                <a:solidFill>
                  <a:srgbClr val="000000"/>
                </a:solidFill>
              </a:rPr>
              <a:t>Amount of water coming in via tributaries</a:t>
            </a:r>
            <a:endParaRPr sz="2100">
              <a:solidFill>
                <a:srgbClr val="000000"/>
              </a:solidFill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Gill Sans"/>
              <a:buChar char="○"/>
            </a:pPr>
            <a:r>
              <a:rPr lang="en" sz="2100">
                <a:solidFill>
                  <a:srgbClr val="000000"/>
                </a:solidFill>
              </a:rPr>
              <a:t>Type of material on the bottom of the stream</a:t>
            </a:r>
            <a:endParaRPr sz="2100" b="1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8" name="Google Shape;388;p44"/>
          <p:cNvSpPr txBox="1"/>
          <p:nvPr/>
        </p:nvSpPr>
        <p:spPr>
          <a:xfrm>
            <a:off x="6838225" y="4289725"/>
            <a:ext cx="248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Gill Sans"/>
                <a:ea typeface="Gill Sans"/>
                <a:cs typeface="Gill Sans"/>
                <a:sym typeface="Gill Sans"/>
              </a:rPr>
              <a:t>© 2017 Josh Duplechian, Trout Unlimited</a:t>
            </a:r>
            <a:endParaRPr sz="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775" y="998875"/>
            <a:ext cx="2023697" cy="32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95B6A7A1-E040-0C83-DFD2-C91DECA168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Velocity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8" y="1047750"/>
            <a:ext cx="660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Velocity</a:t>
            </a:r>
            <a:r>
              <a:rPr lang="en" sz="2200">
                <a:solidFill>
                  <a:srgbClr val="000000"/>
                </a:solidFill>
              </a:rPr>
              <a:t> is a measure of the distance travelled over time.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Its metric units will be meters/seconds.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Water in different parts of the stream will have different velocities depending on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Depth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Type of bottom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Straightness of stream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98" name="Google Shape;3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924" y="1637555"/>
            <a:ext cx="2746875" cy="2826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B17334D9-40CA-A633-F801-D310095624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Cross-sectional area</a:t>
            </a:r>
            <a:endParaRPr/>
          </a:p>
        </p:txBody>
      </p:sp>
      <p:sp>
        <p:nvSpPr>
          <p:cNvPr id="404" name="Google Shape;404;p46"/>
          <p:cNvSpPr txBox="1">
            <a:spLocks noGrp="1"/>
          </p:cNvSpPr>
          <p:nvPr>
            <p:ph type="body" idx="1"/>
          </p:nvPr>
        </p:nvSpPr>
        <p:spPr>
          <a:xfrm>
            <a:off x="272774" y="1047750"/>
            <a:ext cx="8688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 area of a horizontal cross section of a stream.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000000"/>
                </a:solidFill>
              </a:rPr>
              <a:t>Thalweg</a:t>
            </a:r>
            <a:r>
              <a:rPr lang="en" sz="2200">
                <a:solidFill>
                  <a:srgbClr val="000000"/>
                </a:solidFill>
              </a:rPr>
              <a:t> is the deepest point of a cross-section and will often have the greatest water velocity leading the greatest amount of erosion and sediment transport.</a:t>
            </a:r>
            <a:endParaRPr sz="2200" b="1">
              <a:solidFill>
                <a:srgbClr val="000000"/>
              </a:solidFill>
            </a:endParaRPr>
          </a:p>
        </p:txBody>
      </p:sp>
      <p:sp>
        <p:nvSpPr>
          <p:cNvPr id="406" name="Google Shape;406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07" name="Google Shape;4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001" y="2719000"/>
            <a:ext cx="4704025" cy="19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988CB186-E4C3-D8D2-FE80-B28B876F12E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Stream discharge</a:t>
            </a:r>
            <a:endParaRPr/>
          </a:p>
        </p:txBody>
      </p:sp>
      <p:sp>
        <p:nvSpPr>
          <p:cNvPr id="413" name="Google Shape;413;p47"/>
          <p:cNvSpPr txBox="1">
            <a:spLocks noGrp="1"/>
          </p:cNvSpPr>
          <p:nvPr>
            <p:ph type="body" idx="1"/>
          </p:nvPr>
        </p:nvSpPr>
        <p:spPr>
          <a:xfrm>
            <a:off x="272774" y="1047750"/>
            <a:ext cx="8688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Stream discharge at a point can be calculated by multiplying the cross-sectional area (width x depth) with the velocity.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Discharge is denoted by the variable Q using the formula</a:t>
            </a:r>
            <a:endParaRPr sz="2200">
              <a:solidFill>
                <a:srgbClr val="000000"/>
              </a:solidFill>
            </a:endParaRPr>
          </a:p>
          <a:p>
            <a:pPr marL="228600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Q = w * d * v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		where w = width, d = depth and v = velocity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 metric units will be meters cubed/seconds (m</a:t>
            </a:r>
            <a:r>
              <a:rPr lang="en" sz="2200" baseline="30000">
                <a:solidFill>
                  <a:srgbClr val="000000"/>
                </a:solidFill>
              </a:rPr>
              <a:t>3</a:t>
            </a:r>
            <a:r>
              <a:rPr lang="en" sz="2200">
                <a:solidFill>
                  <a:srgbClr val="000000"/>
                </a:solidFill>
              </a:rPr>
              <a:t>/sec).  In the U.S. it is often measured in cubic feet per second (cfs).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15" name="Google Shape;415;p4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6ED62BA8-4CD3-4082-A456-FEE942164A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Gill Sans</vt:lpstr>
      <vt:lpstr>Calibri</vt:lpstr>
      <vt:lpstr>Simple Light</vt:lpstr>
      <vt:lpstr>Theme2_TU</vt:lpstr>
      <vt:lpstr>PowerPoint Presentation</vt:lpstr>
      <vt:lpstr>Stream discharge</vt:lpstr>
      <vt:lpstr>Stream discharge (continued)</vt:lpstr>
      <vt:lpstr>Velocity</vt:lpstr>
      <vt:lpstr>Cross-sectional area</vt:lpstr>
      <vt:lpstr>Stream discharge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2025-04-04T18:02:36Z</dcterms:modified>
</cp:coreProperties>
</file>