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Gill Sans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y Nordstrom" userId="6cd7cbaa-70f1-4f26-a729-b3918175bedb" providerId="ADAL" clId="{F4571B10-1C3E-4DF6-B859-52D2BEC7DD7E}"/>
    <pc:docChg chg="custSel modSld">
      <pc:chgData name="Cecily Nordstrom" userId="6cd7cbaa-70f1-4f26-a729-b3918175bedb" providerId="ADAL" clId="{F4571B10-1C3E-4DF6-B859-52D2BEC7DD7E}" dt="2025-03-19T17:58:07.815" v="0" actId="27636"/>
      <pc:docMkLst>
        <pc:docMk/>
      </pc:docMkLst>
      <pc:sldChg chg="modSp mod">
        <pc:chgData name="Cecily Nordstrom" userId="6cd7cbaa-70f1-4f26-a729-b3918175bedb" providerId="ADAL" clId="{F4571B10-1C3E-4DF6-B859-52D2BEC7DD7E}" dt="2025-03-19T17:58:07.815" v="0" actId="27636"/>
        <pc:sldMkLst>
          <pc:docMk/>
          <pc:sldMk cId="0" sldId="258"/>
        </pc:sldMkLst>
        <pc:spChg chg="mod">
          <ac:chgData name="Cecily Nordstrom" userId="6cd7cbaa-70f1-4f26-a729-b3918175bedb" providerId="ADAL" clId="{F4571B10-1C3E-4DF6-B859-52D2BEC7DD7E}" dt="2025-03-19T17:58:07.815" v="0" actId="27636"/>
          <ac:spMkLst>
            <pc:docMk/>
            <pc:sldMk cId="0" sldId="258"/>
            <ac:spMk id="3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15644ceaf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15644ceaf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15644ceaf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15644ceaf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15644ceaf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15644ceaf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15644ceaf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315644ceaf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15644ceaf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3315644ceaf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15644ceaf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3315644ceaf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315644ceaf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3315644ceaf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1.3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Measuring Biodiversity</a:t>
            </a:r>
            <a:endParaRPr sz="3000"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121DCFB0-44F1-FFED-950E-0B6EBB75A2E7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Biodiversity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0006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Biodiversity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is the richness of species living in an ecosystem.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It includes the range (variety) of species and the abundance (number) of species.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Ecosystems that are more biodiverse are more likely to recover from disruptions because there are more relationships between species (for example, if a predator species has many different prey species to eat there are other options if one prey species decreases).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76" name="Google Shape;376;p4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78" name="Google Shape;378;p43"/>
          <p:cNvPicPr preferRelativeResize="0"/>
          <p:nvPr/>
        </p:nvPicPr>
        <p:blipFill rotWithShape="1">
          <a:blip r:embed="rId4">
            <a:alphaModFix/>
          </a:blip>
          <a:srcRect r="60114"/>
          <a:stretch/>
        </p:blipFill>
        <p:spPr>
          <a:xfrm>
            <a:off x="6446800" y="1047750"/>
            <a:ext cx="2291910" cy="34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3"/>
          <p:cNvSpPr txBox="1"/>
          <p:nvPr/>
        </p:nvSpPr>
        <p:spPr>
          <a:xfrm>
            <a:off x="6595075" y="448465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Indicator species</a:t>
            </a:r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0006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</a:rPr>
              <a:t>An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 b="1">
                <a:solidFill>
                  <a:srgbClr val="000000"/>
                </a:solidFill>
              </a:rPr>
              <a:t>indicator species</a:t>
            </a:r>
            <a:r>
              <a:rPr lang="en" sz="2200" b="1" i="1">
                <a:solidFill>
                  <a:srgbClr val="000000"/>
                </a:solidFill>
              </a:rPr>
              <a:t> </a:t>
            </a:r>
            <a:r>
              <a:rPr lang="en" sz="2200">
                <a:solidFill>
                  <a:srgbClr val="000000"/>
                </a:solidFill>
              </a:rPr>
              <a:t>is one that can be used to assess a specific environmental condition diversity of species living in an ecosystem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 presence or absence of an indicator species can indicate something about an ecosystem.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For example, if a certain species is very sensitive to pollution, its presence in an ecosystem means the ecosystem is not polluted.</a:t>
            </a:r>
            <a:endParaRPr sz="2200" b="1">
              <a:solidFill>
                <a:srgbClr val="000000"/>
              </a:solidFill>
            </a:endParaRPr>
          </a:p>
        </p:txBody>
      </p:sp>
      <p:sp>
        <p:nvSpPr>
          <p:cNvPr id="386" name="Google Shape;386;p4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7" name="Google Shape;387;p4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6899875" y="3875050"/>
            <a:ext cx="1305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2014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9" name="Google Shape;38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825" y="2029851"/>
            <a:ext cx="3378152" cy="181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Indicator species</a:t>
            </a:r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6841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This is often easier than direct measurement of the ecosystem itself.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Examples:</a:t>
            </a:r>
            <a:endParaRPr sz="22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Trout need cold, clean water so the presence of trout indicates a healthy stream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</a:rPr>
              <a:t>Lichen is sensitive to air pollution so its presence indicates clean air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396" name="Google Shape;396;p4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2627425" y="4413200"/>
            <a:ext cx="1305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2019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925" y="2952925"/>
            <a:ext cx="3267700" cy="148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4675" y="2908350"/>
            <a:ext cx="2542883" cy="15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5"/>
          <p:cNvSpPr txBox="1"/>
          <p:nvPr/>
        </p:nvSpPr>
        <p:spPr>
          <a:xfrm>
            <a:off x="6061675" y="440845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Biotic index</a:t>
            </a:r>
            <a:endParaRPr/>
          </a:p>
        </p:txBody>
      </p:sp>
      <p:sp>
        <p:nvSpPr>
          <p:cNvPr id="407" name="Google Shape;407;p46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2701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</a:rPr>
              <a:t>A </a:t>
            </a:r>
            <a:r>
              <a:rPr lang="en" sz="2200" b="1">
                <a:solidFill>
                  <a:srgbClr val="000000"/>
                </a:solidFill>
              </a:rPr>
              <a:t>biotic index</a:t>
            </a:r>
            <a:r>
              <a:rPr lang="en" sz="2200">
                <a:solidFill>
                  <a:srgbClr val="000000"/>
                </a:solidFill>
              </a:rPr>
              <a:t> is a technique of assessing and quantifying the health of an ecosystem. 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Steps: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Collect a sample of organisms from an ecosystem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Identify and list the species found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Assign each species a value based on its pollution-tolerance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Calculate a summary score based on those values which can be used as a relative measure quantifying the health of the ecosystem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08" name="Google Shape;408;p4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9" name="Google Shape;409;p4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Sampling a stream</a:t>
            </a:r>
            <a:endParaRPr/>
          </a:p>
        </p:txBody>
      </p:sp>
      <p:sp>
        <p:nvSpPr>
          <p:cNvPr id="415" name="Google Shape;415;p47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0006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8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Calibri"/>
              <a:buChar char="●"/>
            </a:pPr>
            <a:r>
              <a:rPr lang="en" sz="1704" b="1">
                <a:solidFill>
                  <a:srgbClr val="000000"/>
                </a:solidFill>
              </a:rPr>
              <a:t>Macroinvertebrate</a:t>
            </a:r>
            <a:r>
              <a:rPr lang="en" sz="1704">
                <a:solidFill>
                  <a:srgbClr val="000000"/>
                </a:solidFill>
              </a:rPr>
              <a:t> is a general term for large (can be see with the naked eye) organisms without a backbone like insects, worms and shellfish that are found in a stream </a:t>
            </a:r>
            <a:endParaRPr sz="1704">
              <a:solidFill>
                <a:srgbClr val="000000"/>
              </a:solidFill>
            </a:endParaRPr>
          </a:p>
          <a:p>
            <a:pPr marL="457200" lvl="0" indent="-33686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Gill Sans"/>
              <a:buChar char="●"/>
            </a:pPr>
            <a:r>
              <a:rPr lang="en" sz="1704">
                <a:solidFill>
                  <a:srgbClr val="000000"/>
                </a:solidFill>
              </a:rPr>
              <a:t>Generally live at the bottom of a stream and can be sampled with a kicknet.</a:t>
            </a:r>
            <a:endParaRPr sz="1704">
              <a:solidFill>
                <a:srgbClr val="000000"/>
              </a:solidFill>
            </a:endParaRPr>
          </a:p>
          <a:p>
            <a:pPr marL="457200" lvl="0" indent="-33686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Gill Sans"/>
              <a:buChar char="●"/>
            </a:pPr>
            <a:r>
              <a:rPr lang="en" sz="1704">
                <a:solidFill>
                  <a:srgbClr val="000000"/>
                </a:solidFill>
              </a:rPr>
              <a:t>The macroinvertebrates are identified, with certain species being pollution-tolerant and others are pollution-intolerant.</a:t>
            </a:r>
            <a:endParaRPr sz="1704">
              <a:solidFill>
                <a:srgbClr val="000000"/>
              </a:solidFill>
            </a:endParaRPr>
          </a:p>
          <a:p>
            <a:pPr marL="457200" lvl="0" indent="-336867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5"/>
              <a:buFont typeface="Gill Sans"/>
              <a:buChar char="●"/>
            </a:pPr>
            <a:r>
              <a:rPr lang="en" sz="1704">
                <a:solidFill>
                  <a:srgbClr val="000000"/>
                </a:solidFill>
              </a:rPr>
              <a:t>The relative abundance of each types of macroinvertebrate can be used to calculate a biotic index for the stream.</a:t>
            </a:r>
            <a:endParaRPr sz="1704">
              <a:solidFill>
                <a:srgbClr val="000000"/>
              </a:solidFill>
            </a:endParaRPr>
          </a:p>
        </p:txBody>
      </p:sp>
      <p:sp>
        <p:nvSpPr>
          <p:cNvPr id="416" name="Google Shape;416;p4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17" name="Google Shape;417;p4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18" name="Google Shape;418;p47"/>
          <p:cNvSpPr txBox="1"/>
          <p:nvPr/>
        </p:nvSpPr>
        <p:spPr>
          <a:xfrm>
            <a:off x="6747475" y="4027450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2020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9" name="Google Shape;41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351" y="895350"/>
            <a:ext cx="2126101" cy="310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Dichotomous key</a:t>
            </a:r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5659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867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05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A </a:t>
            </a:r>
            <a:r>
              <a:rPr lang="en" sz="2200" b="1">
                <a:solidFill>
                  <a:srgbClr val="000000"/>
                </a:solidFill>
              </a:rPr>
              <a:t>dichotomous key </a:t>
            </a:r>
            <a:r>
              <a:rPr lang="en" sz="2200">
                <a:solidFill>
                  <a:srgbClr val="000000"/>
                </a:solidFill>
              </a:rPr>
              <a:t>is a chart with a series of yes/no questions that allows you to narrow down the identification of a species.</a:t>
            </a:r>
            <a:endParaRPr sz="1704">
              <a:solidFill>
                <a:srgbClr val="000000"/>
              </a:solidFill>
            </a:endParaRPr>
          </a:p>
        </p:txBody>
      </p:sp>
      <p:sp>
        <p:nvSpPr>
          <p:cNvPr id="426" name="Google Shape;426;p4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27" name="Google Shape;427;p4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28" name="Google Shape;42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325" y="1991700"/>
            <a:ext cx="4996425" cy="262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3CB575411D264594F6FA19BE180292" ma:contentTypeVersion="18" ma:contentTypeDescription="Create a new document." ma:contentTypeScope="" ma:versionID="52a263cd6f25ecfcb8067dec26e56799">
  <xsd:schema xmlns:xsd="http://www.w3.org/2001/XMLSchema" xmlns:xs="http://www.w3.org/2001/XMLSchema" xmlns:p="http://schemas.microsoft.com/office/2006/metadata/properties" xmlns:ns2="ab6ea55a-7e42-48d5-b3dd-a51bcbc8ce70" xmlns:ns3="9b1f8220-f3fc-493f-99d5-cf4afb02e5f1" targetNamespace="http://schemas.microsoft.com/office/2006/metadata/properties" ma:root="true" ma:fieldsID="b2eb5eab577d667cea7ba2543a427968" ns2:_="" ns3:_="">
    <xsd:import namespace="ab6ea55a-7e42-48d5-b3dd-a51bcbc8ce70"/>
    <xsd:import namespace="9b1f8220-f3fc-493f-99d5-cf4afb02e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ea55a-7e42-48d5-b3dd-a51bcbc8c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2e0512-316f-4e36-b730-903e26aaa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f8220-f3fc-493f-99d5-cf4afb02e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4cacaf-9eff-42a6-97a4-851841b06fbe}" ma:internalName="TaxCatchAll" ma:showField="CatchAllData" ma:web="9b1f8220-f3fc-493f-99d5-cf4afb02e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f8220-f3fc-493f-99d5-cf4afb02e5f1" xsi:nil="true"/>
    <lcf76f155ced4ddcb4097134ff3c332f xmlns="ab6ea55a-7e42-48d5-b3dd-a51bcbc8ce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B072E9-8D6F-43E4-8BD1-0ACF7B629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ea55a-7e42-48d5-b3dd-a51bcbc8ce70"/>
    <ds:schemaRef ds:uri="9b1f8220-f3fc-493f-99d5-cf4afb02e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2DC6A9-8F41-4103-8FD6-8857F7D50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33B78-907E-47C8-B200-BB550269737A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ab6ea55a-7e42-48d5-b3dd-a51bcbc8ce70"/>
    <ds:schemaRef ds:uri="http://schemas.microsoft.com/office/infopath/2007/PartnerControls"/>
    <ds:schemaRef ds:uri="http://schemas.openxmlformats.org/package/2006/metadata/core-properties"/>
    <ds:schemaRef ds:uri="9b1f8220-f3fc-493f-99d5-cf4afb02e5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</vt:lpstr>
      <vt:lpstr>Calibri</vt:lpstr>
      <vt:lpstr>Theme2_TU</vt:lpstr>
      <vt:lpstr>PowerPoint Presentation</vt:lpstr>
      <vt:lpstr>Biodiversity</vt:lpstr>
      <vt:lpstr>Indicator species</vt:lpstr>
      <vt:lpstr>Indicator species</vt:lpstr>
      <vt:lpstr>Biotic index</vt:lpstr>
      <vt:lpstr>Sampling a stream</vt:lpstr>
      <vt:lpstr>Dichotomous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2025-03-19T18:54:58Z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0x010100153CB575411D264594F6FA19BE180292</vt:lpwstr>
  </property>
  <property fmtid="{D5CDD505-2E9C-101B-9397-08002B2CF9AE}" pid="3" name="MediaServiceImageTags">
    <vt:lpwstr/>
  </property>
</Properties>
</file>