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4"/>
    <p:sldMasterId id="2147483688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embeddedFontLst>
    <p:embeddedFont>
      <p:font typeface="Gill San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1548e94d7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1548e94d7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1548e94d7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1548e94d7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1548e94d7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31548e94d7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548e94d7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31548e94d7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1548e94d7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31548e94d7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548e94d7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31548e94d7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1548e94d7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31548e94d7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548e94d7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331548e94d7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1548e94d7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331548e94d7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1.2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Understanding Energy Flow</a:t>
            </a:r>
            <a:endParaRPr sz="3000"/>
          </a:p>
        </p:txBody>
      </p:sp>
      <p:sp>
        <p:nvSpPr>
          <p:cNvPr id="4" name="Google Shape;396;p45">
            <a:extLst>
              <a:ext uri="{FF2B5EF4-FFF2-40B4-BE49-F238E27FC236}">
                <a16:creationId xmlns:a16="http://schemas.microsoft.com/office/drawing/2014/main" id="{8D964F1E-EE5F-C2D3-13A0-74E5BFD55D0A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550" y="1017725"/>
            <a:ext cx="2708174" cy="34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Energy flow starts with the sun</a:t>
            </a:r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4605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Most ecosystems rely on a supply of energy from the sun.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Light energy is converted into chemical energy in organic carbon compounds (such as glucose) through a chain of chemical reactions called </a:t>
            </a:r>
            <a:r>
              <a:rPr lang="en" sz="2200" b="1">
                <a:solidFill>
                  <a:srgbClr val="000000"/>
                </a:solidFill>
              </a:rPr>
              <a:t>photosynthesis.</a:t>
            </a:r>
            <a:endParaRPr sz="2200" b="1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Organisms (such as plants) who synthesize their own organic compounds are called </a:t>
            </a:r>
            <a:r>
              <a:rPr lang="en" sz="2200" b="1">
                <a:solidFill>
                  <a:srgbClr val="000000"/>
                </a:solidFill>
              </a:rPr>
              <a:t>autotrophs</a:t>
            </a:r>
            <a:r>
              <a:rPr lang="en" sz="2200">
                <a:solidFill>
                  <a:srgbClr val="000000"/>
                </a:solidFill>
              </a:rPr>
              <a:t> or </a:t>
            </a:r>
            <a:r>
              <a:rPr lang="en" sz="2200" b="1">
                <a:solidFill>
                  <a:srgbClr val="000000"/>
                </a:solidFill>
              </a:rPr>
              <a:t>producers</a:t>
            </a:r>
            <a:r>
              <a:rPr lang="en" sz="2200">
                <a:solidFill>
                  <a:srgbClr val="000000"/>
                </a:solidFill>
              </a:rPr>
              <a:t>.</a:t>
            </a:r>
            <a:endParaRPr sz="2200" b="1"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78" name="Google Shape;378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Energy transfers</a:t>
            </a:r>
            <a:endParaRPr/>
          </a:p>
        </p:txBody>
      </p:sp>
      <p:sp>
        <p:nvSpPr>
          <p:cNvPr id="384" name="Google Shape;384;p4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6973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Organisms that get their organic compounds through feeding are called </a:t>
            </a:r>
            <a:r>
              <a:rPr lang="en" sz="2200" b="1">
                <a:solidFill>
                  <a:srgbClr val="000000"/>
                </a:solidFill>
              </a:rPr>
              <a:t>heterotrophs</a:t>
            </a:r>
            <a:r>
              <a:rPr lang="en" sz="2200">
                <a:solidFill>
                  <a:srgbClr val="000000"/>
                </a:solidFill>
              </a:rPr>
              <a:t> or </a:t>
            </a:r>
            <a:r>
              <a:rPr lang="en" sz="2200" b="1">
                <a:solidFill>
                  <a:srgbClr val="000000"/>
                </a:solidFill>
              </a:rPr>
              <a:t>consumers</a:t>
            </a:r>
            <a:r>
              <a:rPr lang="en" sz="2200">
                <a:solidFill>
                  <a:srgbClr val="000000"/>
                </a:solidFill>
              </a:rPr>
              <a:t>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Food chains</a:t>
            </a:r>
            <a:r>
              <a:rPr lang="en" sz="2200">
                <a:solidFill>
                  <a:srgbClr val="000000"/>
                </a:solidFill>
              </a:rPr>
              <a:t> describe a sequence of organisms feeding on each other.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6" name="Google Shape;386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87" name="Google Shape;38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25" y="2831025"/>
            <a:ext cx="7940126" cy="1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Energy transfers</a:t>
            </a:r>
            <a:endParaRPr/>
          </a:p>
        </p:txBody>
      </p:sp>
      <p:sp>
        <p:nvSpPr>
          <p:cNvPr id="393" name="Google Shape;393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6973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Each step in the sequence can be described as a </a:t>
            </a:r>
            <a:r>
              <a:rPr lang="en" sz="2200" b="1">
                <a:solidFill>
                  <a:srgbClr val="000000"/>
                </a:solidFill>
              </a:rPr>
              <a:t>trophic level</a:t>
            </a:r>
            <a:r>
              <a:rPr lang="en" sz="2200">
                <a:solidFill>
                  <a:srgbClr val="000000"/>
                </a:solidFill>
              </a:rPr>
              <a:t>, or role that an organism plays in a food chain, starting with producer, then </a:t>
            </a:r>
            <a:r>
              <a:rPr lang="en" sz="2200" b="1">
                <a:solidFill>
                  <a:srgbClr val="000000"/>
                </a:solidFill>
              </a:rPr>
              <a:t>primary consumer</a:t>
            </a:r>
            <a:r>
              <a:rPr lang="en" sz="2200">
                <a:solidFill>
                  <a:srgbClr val="000000"/>
                </a:solidFill>
              </a:rPr>
              <a:t>, </a:t>
            </a:r>
            <a:r>
              <a:rPr lang="en" sz="2200" b="1">
                <a:solidFill>
                  <a:srgbClr val="000000"/>
                </a:solidFill>
              </a:rPr>
              <a:t>secondary consumer</a:t>
            </a:r>
            <a:r>
              <a:rPr lang="en" sz="2200">
                <a:solidFill>
                  <a:srgbClr val="000000"/>
                </a:solidFill>
              </a:rPr>
              <a:t> and so on.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94" name="Google Shape;394;p4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5" name="Google Shape;395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96" name="Google Shape;39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1500" y="2266950"/>
            <a:ext cx="5415449" cy="23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Food webs</a:t>
            </a:r>
            <a:endParaRPr/>
          </a:p>
        </p:txBody>
      </p:sp>
      <p:sp>
        <p:nvSpPr>
          <p:cNvPr id="402" name="Google Shape;402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50031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</a:t>
            </a:r>
            <a:r>
              <a:rPr lang="en" sz="2200" b="1">
                <a:solidFill>
                  <a:srgbClr val="000000"/>
                </a:solidFill>
              </a:rPr>
              <a:t> food web</a:t>
            </a:r>
            <a:r>
              <a:rPr lang="en" sz="2200">
                <a:solidFill>
                  <a:srgbClr val="000000"/>
                </a:solidFill>
              </a:rPr>
              <a:t> is a summary of all possible food chains in an ecosystem.  The same organism can occupy different trophic levels in different food chains.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03" name="Google Shape;403;p4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4" name="Google Shape;404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05" name="Google Shape;40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975" y="903925"/>
            <a:ext cx="2607650" cy="38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7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2266075" y="2549375"/>
            <a:ext cx="4942851" cy="2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Cellular respiration</a:t>
            </a:r>
            <a:endParaRPr/>
          </a:p>
        </p:txBody>
      </p:sp>
      <p:sp>
        <p:nvSpPr>
          <p:cNvPr id="412" name="Google Shape;412;p47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6973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000000"/>
                </a:solidFill>
              </a:rPr>
              <a:t>All organisms (autotrophs and heterotrophs) convert chemical energy in organic compounds into adenosine triphosphate (ATP), a molecule used for cellular processes, through a series of chemical reactions called </a:t>
            </a:r>
            <a:r>
              <a:rPr lang="en" sz="1900" b="1">
                <a:solidFill>
                  <a:srgbClr val="000000"/>
                </a:solidFill>
              </a:rPr>
              <a:t>cellular respiration</a:t>
            </a:r>
            <a:r>
              <a:rPr lang="en" sz="1900">
                <a:solidFill>
                  <a:srgbClr val="000000"/>
                </a:solidFill>
              </a:rPr>
              <a:t>.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Char char="●"/>
            </a:pPr>
            <a:r>
              <a:rPr lang="en" sz="1900">
                <a:solidFill>
                  <a:srgbClr val="000000"/>
                </a:solidFill>
              </a:rPr>
              <a:t>Cellular respiration is not a completely efficient process as energy is lost as heat.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413" name="Google Shape;413;p4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4" name="Google Shape;414;p4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Trophic pyramid</a:t>
            </a:r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272775" y="895350"/>
            <a:ext cx="86973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As energy is lost during each step of the food chain, energy needs to be added to the system continuously.  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Another way to model energy in an ecosystem is a </a:t>
            </a:r>
            <a:r>
              <a:rPr lang="en" b="1">
                <a:solidFill>
                  <a:srgbClr val="000000"/>
                </a:solidFill>
              </a:rPr>
              <a:t>trophic pyramid</a:t>
            </a:r>
            <a:r>
              <a:rPr lang="en">
                <a:solidFill>
                  <a:srgbClr val="000000"/>
                </a:solidFill>
              </a:rPr>
              <a:t> which shows the amount of energy (or biomass) contained within each trophic level.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21" name="Google Shape;421;p4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2" name="Google Shape;422;p4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23" name="Google Shape;42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" y="2823325"/>
            <a:ext cx="7448549" cy="18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Trophic pyramid</a:t>
            </a:r>
            <a:endParaRPr/>
          </a:p>
        </p:txBody>
      </p:sp>
      <p:sp>
        <p:nvSpPr>
          <p:cNvPr id="429" name="Google Shape;429;p49"/>
          <p:cNvSpPr txBox="1">
            <a:spLocks noGrp="1"/>
          </p:cNvSpPr>
          <p:nvPr>
            <p:ph type="body" idx="1"/>
          </p:nvPr>
        </p:nvSpPr>
        <p:spPr>
          <a:xfrm>
            <a:off x="272775" y="895350"/>
            <a:ext cx="86973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 much as 90% of energy is lost from one trophic level to another due to: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Heat lost through respiration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Not all organisms are consumed by the next trophic level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Not all parts of an organism are consumed (ie. hair, bones)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Not all the energy of an consumed organism is used by the consuming organism (ie. fecal loss)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30" name="Google Shape;430;p49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1" name="Google Shape;431;p49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32" name="Google Shape;43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" y="2823325"/>
            <a:ext cx="7448549" cy="18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Trophic pyramid</a:t>
            </a:r>
            <a:endParaRPr/>
          </a:p>
        </p:txBody>
      </p:sp>
      <p:sp>
        <p:nvSpPr>
          <p:cNvPr id="438" name="Google Shape;438;p50"/>
          <p:cNvSpPr txBox="1">
            <a:spLocks noGrp="1"/>
          </p:cNvSpPr>
          <p:nvPr>
            <p:ph type="body" idx="1"/>
          </p:nvPr>
        </p:nvSpPr>
        <p:spPr>
          <a:xfrm>
            <a:off x="272775" y="895350"/>
            <a:ext cx="86973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When drawing a trophic pyramid, it should have the following characteristics: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Horizontal bar chart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Drawn to scale and should be stepped, not triangular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All bars should be labelled by trophic level (producer, primary consumer, etc) with producers at the bottom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39" name="Google Shape;439;p5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0" name="Google Shape;440;p5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41" name="Google Shape;44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" y="2823325"/>
            <a:ext cx="7448549" cy="18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3CB575411D264594F6FA19BE180292" ma:contentTypeVersion="18" ma:contentTypeDescription="Create a new document." ma:contentTypeScope="" ma:versionID="52a263cd6f25ecfcb8067dec26e56799">
  <xsd:schema xmlns:xsd="http://www.w3.org/2001/XMLSchema" xmlns:xs="http://www.w3.org/2001/XMLSchema" xmlns:p="http://schemas.microsoft.com/office/2006/metadata/properties" xmlns:ns2="ab6ea55a-7e42-48d5-b3dd-a51bcbc8ce70" xmlns:ns3="9b1f8220-f3fc-493f-99d5-cf4afb02e5f1" targetNamespace="http://schemas.microsoft.com/office/2006/metadata/properties" ma:root="true" ma:fieldsID="b2eb5eab577d667cea7ba2543a427968" ns2:_="" ns3:_="">
    <xsd:import namespace="ab6ea55a-7e42-48d5-b3dd-a51bcbc8ce70"/>
    <xsd:import namespace="9b1f8220-f3fc-493f-99d5-cf4afb02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ea55a-7e42-48d5-b3dd-a51bcbc8c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2e0512-316f-4e36-b730-903e26aaa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f8220-f3fc-493f-99d5-cf4afb02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4cacaf-9eff-42a6-97a4-851841b06fbe}" ma:internalName="TaxCatchAll" ma:showField="CatchAllData" ma:web="9b1f8220-f3fc-493f-99d5-cf4afb02e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f8220-f3fc-493f-99d5-cf4afb02e5f1" xsi:nil="true"/>
    <lcf76f155ced4ddcb4097134ff3c332f xmlns="ab6ea55a-7e42-48d5-b3dd-a51bcbc8ce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45007-B625-4217-81FA-0FAB7455A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ea55a-7e42-48d5-b3dd-a51bcbc8ce70"/>
    <ds:schemaRef ds:uri="9b1f8220-f3fc-493f-99d5-cf4afb02e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37E371-3207-4B7C-B34B-13ABC001A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2163BF-C062-426A-93D7-B34591C083DF}">
  <ds:schemaRefs>
    <ds:schemaRef ds:uri="http://purl.org/dc/terms/"/>
    <ds:schemaRef ds:uri="http://purl.org/dc/dcmitype/"/>
    <ds:schemaRef ds:uri="http://schemas.microsoft.com/office/2006/metadata/properties"/>
    <ds:schemaRef ds:uri="9b1f8220-f3fc-493f-99d5-cf4afb02e5f1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b6ea55a-7e42-48d5-b3dd-a51bcbc8ce7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Gill Sans</vt:lpstr>
      <vt:lpstr>Calibri</vt:lpstr>
      <vt:lpstr>Simple Light</vt:lpstr>
      <vt:lpstr>Theme2_TU</vt:lpstr>
      <vt:lpstr>PowerPoint Presentation</vt:lpstr>
      <vt:lpstr>Energy flow starts with the sun</vt:lpstr>
      <vt:lpstr>Energy transfers</vt:lpstr>
      <vt:lpstr>Energy transfers</vt:lpstr>
      <vt:lpstr>Food webs</vt:lpstr>
      <vt:lpstr>Cellular respiration</vt:lpstr>
      <vt:lpstr>Trophic pyramid</vt:lpstr>
      <vt:lpstr>Trophic pyramid</vt:lpstr>
      <vt:lpstr>Trophic pyramid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2025-03-19T16:30:08Z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0x010100153CB575411D264594F6FA19BE180292</vt:lpwstr>
  </property>
  <property fmtid="{D5CDD505-2E9C-101B-9397-08002B2CF9AE}" pid="3" name="MediaServiceImageTags">
    <vt:lpwstr/>
  </property>
</Properties>
</file>