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package/2006/relationships/metadata/thumbnail" Target="docProps/thumbnail.jpeg"/></Relationships>
</file>

<file path=ppt/presentation.xml><?xml version="1.0" encoding="utf-8"?>
<!--Generated by Aspose.Slides for .NET 17.5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7010400" cy="9296400"/>
  <p:custDataLst>
    <p:tags r:id="rId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9DFD-5ACD-4629-A344-214F85883759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1BA2-1086-4E0A-830E-AA8F3BBE6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6730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9DFD-5ACD-4629-A344-214F85883759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1BA2-1086-4E0A-830E-AA8F3BBE6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1868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9DFD-5ACD-4629-A344-214F85883759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1BA2-1086-4E0A-830E-AA8F3BBE6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26002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9DFD-5ACD-4629-A344-214F85883759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1BA2-1086-4E0A-830E-AA8F3BBE633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486394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9DFD-5ACD-4629-A344-214F85883759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1BA2-1086-4E0A-830E-AA8F3BBE6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6964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9DFD-5ACD-4629-A344-214F85883759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1BA2-1086-4E0A-830E-AA8F3BBE6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8469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9DFD-5ACD-4629-A344-214F85883759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1BA2-1086-4E0A-830E-AA8F3BBE6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4420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9DFD-5ACD-4629-A344-214F85883759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1BA2-1086-4E0A-830E-AA8F3BBE6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42761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9DFD-5ACD-4629-A344-214F85883759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1BA2-1086-4E0A-830E-AA8F3BBE6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0982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9DFD-5ACD-4629-A344-214F85883759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1BA2-1086-4E0A-830E-AA8F3BBE6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3989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9DFD-5ACD-4629-A344-214F85883759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1BA2-1086-4E0A-830E-AA8F3BBE6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9655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9DFD-5ACD-4629-A344-214F85883759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1BA2-1086-4E0A-830E-AA8F3BBE6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95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9DFD-5ACD-4629-A344-214F85883759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1BA2-1086-4E0A-830E-AA8F3BBE6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9346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9DFD-5ACD-4629-A344-214F85883759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1BA2-1086-4E0A-830E-AA8F3BBE6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7032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9DFD-5ACD-4629-A344-214F85883759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1BA2-1086-4E0A-830E-AA8F3BBE6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2701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9DFD-5ACD-4629-A344-214F85883759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1BA2-1086-4E0A-830E-AA8F3BBE6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7834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9DFD-5ACD-4629-A344-214F85883759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1BA2-1086-4E0A-830E-AA8F3BBE6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10488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image" Target="../media/image1.png" /><Relationship Id="rId19" Type="http://schemas.openxmlformats.org/officeDocument/2006/relationships/image" Target="../media/image2.png" /><Relationship Id="rId2" Type="http://schemas.openxmlformats.org/officeDocument/2006/relationships/slideLayout" Target="../slideLayouts/slideLayout2.xml" /><Relationship Id="rId20" Type="http://schemas.openxmlformats.org/officeDocument/2006/relationships/image" Target="../media/image3.png" /><Relationship Id="rId21" Type="http://schemas.openxmlformats.org/officeDocument/2006/relationships/image" Target="../media/image4.png" /><Relationship Id="rId22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C219DFD-5ACD-4629-A344-214F85883759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61BA2-1086-4E0A-830E-AA8F3BBE6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728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/>
  <p:timing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image" Target="../media/image6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Relationship Id="rId4" Type="http://schemas.openxmlformats.org/officeDocument/2006/relationships/image" Target="../media/image6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image" Target="../media/image9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429496729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906C28-03A6-41B8-A412-BE0427F7B9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2012" y="571500"/>
            <a:ext cx="5222325" cy="332958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Trout in the Classroom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E3F29C-3C68-41B0-919A-6AE1A17C9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2688" y="4142341"/>
            <a:ext cx="7319989" cy="193896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chemeClr val="tx2">
                    <a:lumMod val="40000"/>
                    <a:lumOff val="60000"/>
                  </a:schemeClr>
                </a:solidFill>
              </a:rPr>
              <a:t>Bringing nature into the classroom allows students to develop a personal bond with conservation and aquatic biology</a:t>
            </a:r>
          </a:p>
        </p:txBody>
      </p:sp>
      <p:sp>
        <p:nvSpPr>
          <p:cNvPr id="19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09811DF6-66E4-43D5-B564-315179653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81964" cy="6858000"/>
          </a:xfrm>
          <a:custGeom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6CC3AEA-34A0-49B0-89F9-53B1854B1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40" y="1997597"/>
            <a:ext cx="2936836" cy="3091406"/>
          </a:xfrm>
          <a:prstGeom prst="rect">
            <a:avLst/>
          </a:prstGeom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CFAF10-5F9F-44A6-898C-F2DF67AF24AD}"/>
              </a:ext>
            </a:extLst>
          </p:cNvPr>
          <p:cNvSpPr txBox="1"/>
          <p:nvPr/>
        </p:nvSpPr>
        <p:spPr>
          <a:xfrm>
            <a:off x="430404" y="606160"/>
            <a:ext cx="31870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/>
              <a:t>Organized by </a:t>
            </a:r>
          </a:p>
          <a:p>
            <a:pPr algn="ctr"/>
            <a:r>
              <a:rPr lang="en-US" sz="2400" b="1"/>
              <a:t>the State Council of </a:t>
            </a:r>
          </a:p>
          <a:p>
            <a:pPr algn="ctr"/>
            <a:r>
              <a:rPr lang="en-US" sz="2400" b="1"/>
              <a:t>Trout Unlimited </a:t>
            </a:r>
          </a:p>
          <a:p>
            <a:pPr algn="ctr"/>
            <a:endParaRPr lang="en-US" sz="24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FBDF77-75D4-472E-8F89-9437B11EDA8A}"/>
              </a:ext>
            </a:extLst>
          </p:cNvPr>
          <p:cNvSpPr txBox="1"/>
          <p:nvPr/>
        </p:nvSpPr>
        <p:spPr>
          <a:xfrm>
            <a:off x="567288" y="5373337"/>
            <a:ext cx="33473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/>
              <a:t>Project Manager</a:t>
            </a:r>
          </a:p>
          <a:p>
            <a:pPr algn="ctr"/>
            <a:r>
              <a:rPr lang="en-US" sz="2400" b="1"/>
              <a:t>Dave Leta</a:t>
            </a:r>
          </a:p>
          <a:p>
            <a:pPr algn="ctr"/>
            <a:r>
              <a:rPr lang="en-US" sz="2400" b="1"/>
              <a:t>TU State Council</a:t>
            </a:r>
          </a:p>
          <a:p>
            <a:pPr algn="ctr"/>
            <a:r>
              <a:rPr lang="en-US" sz="2400" b="1"/>
              <a:t>State TIC Coordinator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306792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40F29-DF90-421F-AB24-7B4E88256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TIC in Utah?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4CF95-946E-4C7A-8594-15A790CFC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947" y="1320189"/>
            <a:ext cx="2946866" cy="576262"/>
          </a:xfrm>
        </p:spPr>
        <p:txBody>
          <a:bodyPr/>
          <a:lstStyle/>
          <a:p>
            <a:r>
              <a:rPr lang="en-US"/>
              <a:t>Partnerships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DD0AA3-5A2B-445D-BA1E-C14926D0E60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88089" y="2249278"/>
            <a:ext cx="3391724" cy="358933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Teachers</a:t>
            </a:r>
            <a:r>
              <a:rPr lang="en-US" sz="1800"/>
              <a:t>, Schools, TU volunteers and DWR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Approximately </a:t>
            </a:r>
            <a:r>
              <a:rPr lang="en-US" sz="1800" b="1"/>
              <a:t>49 Utah teachers </a:t>
            </a:r>
            <a:r>
              <a:rPr lang="en-US" sz="1800"/>
              <a:t>and classrooms in 6 counties are participating 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Part of a </a:t>
            </a:r>
            <a:r>
              <a:rPr lang="en-US" sz="1800" b="1"/>
              <a:t>national education effort </a:t>
            </a:r>
            <a:r>
              <a:rPr lang="en-US" sz="1800"/>
              <a:t>with over 5,000 participating classrooms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High praise from teachers and students who participate.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F12664-830B-410C-A5F9-F6B7871977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83659" y="1320180"/>
            <a:ext cx="2936241" cy="576262"/>
          </a:xfrm>
        </p:spPr>
        <p:txBody>
          <a:bodyPr/>
          <a:lstStyle/>
          <a:p>
            <a:r>
              <a:rPr lang="en-US"/>
              <a:t>How it works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9F075B-F44E-4383-82F0-2E2437A1D11D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873105" y="2017925"/>
            <a:ext cx="3816667" cy="454812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October – December:  Equipment is set up and tested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Early January:  fertilized trout eggs and fish food are provided by the DWR and delivered to the classrooms by TU volunteers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January – May:  Students raise the trout in their classrooms and learn about aquatic biology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May:  Fingerling size trout are released to DWR approved ponds and lakes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775BAC-66D6-427A-B3D5-EB04CBCEA5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1395" y="1332637"/>
            <a:ext cx="3229980" cy="576262"/>
          </a:xfrm>
        </p:spPr>
        <p:txBody>
          <a:bodyPr/>
          <a:lstStyle/>
          <a:p>
            <a:r>
              <a:rPr lang="en-US"/>
              <a:t>Funding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CEA8BE-272E-4A5D-983B-1AF4418C2C2E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963162" y="2038120"/>
            <a:ext cx="4122342" cy="436716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Project requires specialized 55-gallon cold water aquariums, chillers, filters, supplies,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Each aquarium setup costs approximately $1,500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Teachers and schools provide the funding from STEM funds, education foundations and private donors.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One-time cost.  Properly maintained, the equipment lasts several years.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10762E84-623F-4B59-9A65-9191DAA56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063" y="0"/>
            <a:ext cx="1309312" cy="137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07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2" nodeType="clickEffect"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2" nodeType="clickEffect"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2" nodeType="clickEffect"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1" uiExpand="1" build="p"/>
      <p:bldP spid="8" grpId="2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3679C-6CF2-49F0-9A65-573FFB4B0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TIC in Action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0C673-7349-45AC-B2AF-54BBC84D7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313" y="1935736"/>
            <a:ext cx="4396338" cy="576262"/>
          </a:xfrm>
        </p:spPr>
        <p:txBody>
          <a:bodyPr/>
          <a:lstStyle/>
          <a:p>
            <a:r>
              <a:rPr lang="en-US"/>
              <a:t>A few of the participating students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60F3866-928D-4FB7-A2F5-262395E15F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03313" y="2737049"/>
            <a:ext cx="4395787" cy="329684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1EDA06-A722-4037-AAEA-AF5D2A786E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A Teacher’s Hydroponic Innovation</a:t>
            </a:r>
          </a:p>
        </p:txBody>
      </p:sp>
      <p:pic>
        <p:nvPicPr>
          <p:cNvPr id="10" name="Content Placeholder 9" descr="A picture containing text&#10;&#10;Description automatically generated">
            <a:extLst>
              <a:ext uri="{FF2B5EF4-FFF2-40B4-BE49-F238E27FC236}">
                <a16:creationId xmlns:a16="http://schemas.microsoft.com/office/drawing/2014/main" id="{745F91D9-612C-4211-A071-19892D7D9E4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2737048"/>
            <a:ext cx="4395788" cy="3296841"/>
          </a:xfr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3D2F031-AD3E-4447-9532-6F928B0F23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806" y="0"/>
            <a:ext cx="1309312" cy="137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30910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2BE1F3F-5C10-4481-8462-1CAB08105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Benefits from the TIC program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64782B7-00FC-45FA-ABE0-C9F1DF189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300" y="1953766"/>
            <a:ext cx="8946541" cy="4195481"/>
          </a:xfrm>
        </p:spPr>
        <p:txBody>
          <a:bodyPr>
            <a:normAutofit/>
          </a:bodyPr>
          <a:lstStyle/>
          <a:p>
            <a:r>
              <a:rPr lang="en-US" sz="2400"/>
              <a:t>Creates lifetime connections for the students between caring for fish and caring for fish habitat.</a:t>
            </a:r>
          </a:p>
          <a:p>
            <a:r>
              <a:rPr lang="en-US" sz="2400"/>
              <a:t>Hands-on learning experience about the environmental conditions for maintaining healthy fisheries.</a:t>
            </a:r>
          </a:p>
          <a:p>
            <a:r>
              <a:rPr lang="en-US" sz="2400"/>
              <a:t>A focus on understanding the life cycles of the fish</a:t>
            </a:r>
          </a:p>
          <a:p>
            <a:r>
              <a:rPr lang="en-US" sz="2400"/>
              <a:t>Making science come to life in a personal way.</a:t>
            </a:r>
          </a:p>
          <a:p>
            <a:r>
              <a:rPr lang="en-US" sz="2400"/>
              <a:t>Creating generations of conservationists and fishing enthusiasts. 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EDD33C7-47F9-4785-B5D7-29EA7FC6F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577" y="0"/>
            <a:ext cx="1309312" cy="1377108"/>
          </a:xfrm>
          <a:prstGeom prst="rect">
            <a:avLst/>
          </a:prstGeom>
        </p:spPr>
      </p:pic>
      <p:pic>
        <p:nvPicPr>
          <p:cNvPr id="3" name="Picture 2" descr="A group of people standing around a pond&#10;&#10;Description automatically generated with low confidence">
            <a:extLst>
              <a:ext uri="{FF2B5EF4-FFF2-40B4-BE49-F238E27FC236}">
                <a16:creationId xmlns:a16="http://schemas.microsoft.com/office/drawing/2014/main" id="{CA0D93E4-7086-4B9E-8B8C-3E0E309A5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40751" y="2728311"/>
            <a:ext cx="3584713" cy="268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8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45BD5-9F2B-487A-8D48-9D412D5D9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Equipment</a:t>
            </a:r>
          </a:p>
        </p:txBody>
      </p:sp>
    </p:spTree>
    <p:extLst>
      <p:ext uri="{BB962C8B-B14F-4D97-AF65-F5344CB8AC3E}">
        <p14:creationId xmlns:p14="http://schemas.microsoft.com/office/powerpoint/2010/main" val="1365791055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2B093-D1BE-4A71-9B2F-F07532E30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Information and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7B56E-DBB1-4E35-9330-6F1745544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/>
              <a:t>https://www.troutintheclassroom.org/</a:t>
            </a:r>
          </a:p>
        </p:txBody>
      </p:sp>
    </p:spTree>
    <p:extLst>
      <p:ext uri="{BB962C8B-B14F-4D97-AF65-F5344CB8AC3E}">
        <p14:creationId xmlns:p14="http://schemas.microsoft.com/office/powerpoint/2010/main" val="136697393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9042.0"/>
  <p:tag name="AS_RELEASE_DATE" val="2017.05.17"/>
  <p:tag name="AS_TITLE" val="Aspose.Slides for .NET 4.0"/>
  <p:tag name="AS_VERSION" val="17.5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jpeg" /></Relationships>
</file>

<file path=ppt/theme/theme1.xml><?xml version="1.0" encoding="utf-8"?>
<a:theme xmlns:r="http://schemas.openxmlformats.org/officeDocument/2006/relationships"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objectDefaults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F1CECB921B064FAE653DAA590B4A99" ma:contentTypeVersion="14" ma:contentTypeDescription="Create a new document." ma:contentTypeScope="" ma:versionID="ef96e01bbcb18c83c91fbe1cbf9edbc7">
  <xsd:schema xmlns:xsd="http://www.w3.org/2001/XMLSchema" xmlns:xs="http://www.w3.org/2001/XMLSchema" xmlns:p="http://schemas.microsoft.com/office/2006/metadata/properties" xmlns:ns2="738f3746-b02f-4ec8-a8e3-d23e626bd331" xmlns:ns3="7bd1cd83-55b9-4345-8bc9-e57bdf38cd43" targetNamespace="http://schemas.microsoft.com/office/2006/metadata/properties" ma:root="true" ma:fieldsID="f60dc15d1c899365cd46c3fa1e98d83f" ns2:_="" ns3:_="">
    <xsd:import namespace="738f3746-b02f-4ec8-a8e3-d23e626bd331"/>
    <xsd:import namespace="7bd1cd83-55b9-4345-8bc9-e57bdf38cd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8f3746-b02f-4ec8-a8e3-d23e626bd3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c2e0512-316f-4e36-b730-903e26aaaf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d1cd83-55b9-4345-8bc9-e57bdf38cd4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85e6f01-8c9a-42f9-95af-8326e3de316d}" ma:internalName="TaxCatchAll" ma:showField="CatchAllData" ma:web="7bd1cd83-55b9-4345-8bc9-e57bdf38cd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8f3746-b02f-4ec8-a8e3-d23e626bd331">
      <Terms xmlns="http://schemas.microsoft.com/office/infopath/2007/PartnerControls"/>
    </lcf76f155ced4ddcb4097134ff3c332f>
    <TaxCatchAll xmlns="7bd1cd83-55b9-4345-8bc9-e57bdf38cd43" xsi:nil="true"/>
  </documentManagement>
</p:properties>
</file>

<file path=customXml/itemProps1.xml><?xml version="1.0" encoding="utf-8"?>
<ds:datastoreItem xmlns:ds="http://schemas.openxmlformats.org/officeDocument/2006/customXml" ds:itemID="{3853ABA1-6765-4C0D-99D4-C82C7FBB942D}"/>
</file>

<file path=customXml/itemProps2.xml><?xml version="1.0" encoding="utf-8"?>
<ds:datastoreItem xmlns:ds="http://schemas.openxmlformats.org/officeDocument/2006/customXml" ds:itemID="{3A530AD6-A7F7-4299-845C-B4413A6DFD94}"/>
</file>

<file path=customXml/itemProps3.xml><?xml version="1.0" encoding="utf-8"?>
<ds:datastoreItem xmlns:ds="http://schemas.openxmlformats.org/officeDocument/2006/customXml" ds:itemID="{EA7779C7-0053-4571-8166-26438A9327DA}"/>
</file>

<file path=docProps/app.xml><?xml version="1.0" encoding="utf-8"?>
<Properties xmlns:vt="http://schemas.openxmlformats.org/officeDocument/2006/docPropsVTypes" xmlns="http://schemas.openxmlformats.org/officeDocument/2006/extended-properties">
  <Template>Ion</Template>
  <Company/>
  <PresentationFormat>Widescreen</PresentationFormat>
  <Paragraphs>37</Paragraphs>
  <Slides>6</Slides>
  <Notes>0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7">
      <vt:lpstr>Ion</vt:lpstr>
      <vt:lpstr>Trout in the Classroom</vt:lpstr>
      <vt:lpstr>What is TIC in Utah?</vt:lpstr>
      <vt:lpstr>TIC in Action</vt:lpstr>
      <vt:lpstr>Benefits from the TIC program</vt:lpstr>
      <vt:lpstr>Equipment</vt:lpstr>
      <vt:lpstr>Additional Information and Resources</vt:lpstr>
    </vt:vector>
  </TitlesOfParts>
  <LinksUpToDate>0</LinksUpToDate>
  <SharedDoc>0</SharedDoc>
  <HyperlinksChanged>0</HyperlinksChanged>
  <Application>Aspose.Slides for .NET</Application>
  <AppVersion>17.0500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created xsi:type="dcterms:W3CDTF">2022-04-05T12:02:16Z</dcterms:created>
  <dcterms:modified xsi:type="dcterms:W3CDTF">2022-04-05T18:02:16Z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0x010100B8F1CECB921B064FAE653DAA590B4A99</vt:lpwstr>
  </property>
</Properties>
</file>